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13"/>
  </p:notesMasterIdLst>
  <p:handoutMasterIdLst>
    <p:handoutMasterId r:id="rId14"/>
  </p:handoutMasterIdLst>
  <p:sldIdLst>
    <p:sldId id="331" r:id="rId3"/>
    <p:sldId id="373" r:id="rId4"/>
    <p:sldId id="382" r:id="rId5"/>
    <p:sldId id="383" r:id="rId6"/>
    <p:sldId id="384" r:id="rId7"/>
    <p:sldId id="388" r:id="rId8"/>
    <p:sldId id="385" r:id="rId9"/>
    <p:sldId id="386" r:id="rId10"/>
    <p:sldId id="387" r:id="rId11"/>
    <p:sldId id="38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E12"/>
    <a:srgbClr val="E8D3D0"/>
    <a:srgbClr val="C05131"/>
    <a:srgbClr val="F9DED0"/>
    <a:srgbClr val="CEDCDB"/>
    <a:srgbClr val="ED8B00"/>
    <a:srgbClr val="A8AA19"/>
    <a:srgbClr val="007A86"/>
    <a:srgbClr val="4205A3"/>
    <a:srgbClr val="E4E5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82199" autoAdjust="0"/>
  </p:normalViewPr>
  <p:slideViewPr>
    <p:cSldViewPr snapToGrid="0" snapToObjects="1">
      <p:cViewPr varScale="1">
        <p:scale>
          <a:sx n="94" d="100"/>
          <a:sy n="94" d="100"/>
        </p:scale>
        <p:origin x="954" y="84"/>
      </p:cViewPr>
      <p:guideLst>
        <p:guide orient="horz" pos="2160"/>
        <p:guide pos="3840"/>
      </p:guideLst>
    </p:cSldViewPr>
  </p:slideViewPr>
  <p:outlineViewPr>
    <p:cViewPr>
      <p:scale>
        <a:sx n="33" d="100"/>
        <a:sy n="33" d="100"/>
      </p:scale>
      <p:origin x="0" y="-418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60" d="100"/>
          <a:sy n="60" d="100"/>
        </p:scale>
        <p:origin x="1576" y="-2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DC947E1-ACD6-47ED-BFB1-61179E07CA82}" type="datetimeFigureOut">
              <a:rPr lang="en-US" smtClean="0"/>
              <a:t>8/3/2022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382009-095E-4C3A-BB5A-51F5BE358405}" type="slidenum">
              <a:rPr lang="en-US" smtClean="0"/>
              <a:t>‹#›</a:t>
            </a:fld>
            <a:endParaRPr lang="en-US" dirty="0"/>
          </a:p>
        </p:txBody>
      </p:sp>
    </p:spTree>
    <p:extLst>
      <p:ext uri="{BB962C8B-B14F-4D97-AF65-F5344CB8AC3E}">
        <p14:creationId xmlns:p14="http://schemas.microsoft.com/office/powerpoint/2010/main" val="2256562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954D0-5A37-407E-8789-50CD91C4C87A}" type="datetimeFigureOut">
              <a:rPr lang="en-US" smtClean="0"/>
              <a:t>8/3/2022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501E64-3EE3-438A-8AE8-E68CAAF4BF3B}" type="slidenum">
              <a:rPr lang="en-US" smtClean="0"/>
              <a:t>‹#›</a:t>
            </a:fld>
            <a:endParaRPr lang="en-US" dirty="0"/>
          </a:p>
        </p:txBody>
      </p:sp>
    </p:spTree>
    <p:extLst>
      <p:ext uri="{BB962C8B-B14F-4D97-AF65-F5344CB8AC3E}">
        <p14:creationId xmlns:p14="http://schemas.microsoft.com/office/powerpoint/2010/main" val="1450630595"/>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tx1"/>
                </a:solidFill>
                <a:latin typeface="+mn-lt"/>
                <a:ea typeface="+mn-ea"/>
                <a:cs typeface="+mn-cs"/>
              </a:rPr>
              <a:t>Facilitator notes: Just the introductory slide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baseline="0" dirty="0">
                <a:solidFill>
                  <a:schemeClr val="tx1"/>
                </a:solidFill>
                <a:latin typeface="+mn-lt"/>
                <a:ea typeface="+mn-ea"/>
                <a:cs typeface="+mn-cs"/>
              </a:rPr>
              <a:t>We should all be here for the Process mapping class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kern="1200" baseline="0" dirty="0">
              <a:solidFill>
                <a:schemeClr val="tx1"/>
              </a:solidFill>
              <a:latin typeface="+mn-lt"/>
              <a:ea typeface="+mn-ea"/>
              <a:cs typeface="+mn-cs"/>
            </a:endParaRPr>
          </a:p>
          <a:p>
            <a:endParaRPr lang="en-US" sz="1000" dirty="0"/>
          </a:p>
        </p:txBody>
      </p:sp>
      <p:sp>
        <p:nvSpPr>
          <p:cNvPr id="4" name="Slide Number Placeholder 3"/>
          <p:cNvSpPr>
            <a:spLocks noGrp="1"/>
          </p:cNvSpPr>
          <p:nvPr>
            <p:ph type="sldNum" sz="quarter" idx="10"/>
          </p:nvPr>
        </p:nvSpPr>
        <p:spPr/>
        <p:txBody>
          <a:bodyPr/>
          <a:lstStyle/>
          <a:p>
            <a:fld id="{2B501E64-3EE3-438A-8AE8-E68CAAF4BF3B}" type="slidenum">
              <a:rPr lang="en-US" smtClean="0"/>
              <a:t>1</a:t>
            </a:fld>
            <a:endParaRPr lang="en-US" dirty="0"/>
          </a:p>
        </p:txBody>
      </p:sp>
    </p:spTree>
    <p:extLst>
      <p:ext uri="{BB962C8B-B14F-4D97-AF65-F5344CB8AC3E}">
        <p14:creationId xmlns:p14="http://schemas.microsoft.com/office/powerpoint/2010/main" val="338130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pPr marL="171450" indent="-171450">
              <a:buFont typeface="Arial" panose="020B0604020202020204" pitchFamily="34" charset="0"/>
              <a:buChar char="•"/>
            </a:pPr>
            <a:r>
              <a:rPr lang="en-US" dirty="0"/>
              <a:t>Read</a:t>
            </a:r>
            <a:r>
              <a:rPr lang="en-US" baseline="0" dirty="0"/>
              <a:t> slide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06A403-78C3-45CD-A738-1D3B22A943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4723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pPr marL="171450" indent="-171450">
              <a:buFont typeface="Arial" panose="020B0604020202020204" pitchFamily="34" charset="0"/>
              <a:buChar char="•"/>
            </a:pPr>
            <a:r>
              <a:rPr lang="en-US" dirty="0"/>
              <a:t>Read</a:t>
            </a:r>
            <a:r>
              <a:rPr lang="en-US" baseline="0" dirty="0"/>
              <a:t> slide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06A403-78C3-45CD-A738-1D3B22A943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9343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pPr marL="171450" indent="-171450">
              <a:buFont typeface="Arial" panose="020B0604020202020204" pitchFamily="34" charset="0"/>
              <a:buChar char="•"/>
            </a:pPr>
            <a:r>
              <a:rPr lang="en-US" dirty="0"/>
              <a:t>Read</a:t>
            </a:r>
            <a:r>
              <a:rPr lang="en-US" baseline="0" dirty="0"/>
              <a:t> slide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06A403-78C3-45CD-A738-1D3B22A943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213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pPr marL="171450" indent="-171450">
              <a:buFont typeface="Arial" panose="020B0604020202020204" pitchFamily="34" charset="0"/>
              <a:buChar char="•"/>
            </a:pPr>
            <a:r>
              <a:rPr lang="en-US" dirty="0"/>
              <a:t>Read</a:t>
            </a:r>
            <a:r>
              <a:rPr lang="en-US" baseline="0" dirty="0"/>
              <a:t> slide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06A403-78C3-45CD-A738-1D3B22A943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15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pPr marL="171450" indent="-171450">
              <a:buFont typeface="Arial" panose="020B0604020202020204" pitchFamily="34" charset="0"/>
              <a:buChar char="•"/>
            </a:pPr>
            <a:r>
              <a:rPr lang="en-US" dirty="0"/>
              <a:t>Read</a:t>
            </a:r>
            <a:r>
              <a:rPr lang="en-US" baseline="0" dirty="0"/>
              <a:t> slide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06A403-78C3-45CD-A738-1D3B22A943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9089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pPr marL="171450" indent="-171450">
              <a:buFont typeface="Arial" panose="020B0604020202020204" pitchFamily="34" charset="0"/>
              <a:buChar char="•"/>
            </a:pPr>
            <a:r>
              <a:rPr lang="en-US" dirty="0"/>
              <a:t>Read</a:t>
            </a:r>
            <a:r>
              <a:rPr lang="en-US" baseline="0" dirty="0"/>
              <a:t> slide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06A403-78C3-45CD-A738-1D3B22A943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8396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a:t>
            </a:r>
          </a:p>
          <a:p>
            <a:pPr marL="171450" indent="-171450">
              <a:buFont typeface="Arial" panose="020B0604020202020204" pitchFamily="34" charset="0"/>
              <a:buChar char="•"/>
            </a:pPr>
            <a:r>
              <a:rPr lang="en-US" dirty="0"/>
              <a:t>Read</a:t>
            </a:r>
            <a:r>
              <a:rPr lang="en-US" baseline="0" dirty="0"/>
              <a:t> slide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06A403-78C3-45CD-A738-1D3B22A943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7706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81"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1"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8/3/2022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UNM-HSC2-knockout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676" y="6461525"/>
            <a:ext cx="923925" cy="32784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8/3/2022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81"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1"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2" y="414786"/>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3"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8/3/2022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pic>
        <p:nvPicPr>
          <p:cNvPr id="9" name="Picture 8" descr="UNM HS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949" y="6372873"/>
            <a:ext cx="8147051" cy="521412"/>
          </a:xfrm>
          <a:prstGeom prst="rect">
            <a:avLst/>
          </a:prstGeom>
        </p:spPr>
      </p:pic>
      <p:pic>
        <p:nvPicPr>
          <p:cNvPr id="10" name="Picture 9" descr="UNM-HSC2-knockout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676" y="6461525"/>
            <a:ext cx="923925" cy="32784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8/3/2022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UNM-HSC2-knockout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675" y="6461517"/>
            <a:ext cx="923925" cy="327845"/>
          </a:xfrm>
          <a:prstGeom prst="rect">
            <a:avLst/>
          </a:prstGeom>
        </p:spPr>
      </p:pic>
    </p:spTree>
    <p:extLst>
      <p:ext uri="{BB962C8B-B14F-4D97-AF65-F5344CB8AC3E}">
        <p14:creationId xmlns:p14="http://schemas.microsoft.com/office/powerpoint/2010/main" val="22347382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8/3/2022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48396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8/3/2022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UNM-HSC2-knockout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675" y="6461517"/>
            <a:ext cx="923925" cy="327845"/>
          </a:xfrm>
          <a:prstGeom prst="rect">
            <a:avLst/>
          </a:prstGeom>
        </p:spPr>
      </p:pic>
    </p:spTree>
    <p:extLst>
      <p:ext uri="{BB962C8B-B14F-4D97-AF65-F5344CB8AC3E}">
        <p14:creationId xmlns:p14="http://schemas.microsoft.com/office/powerpoint/2010/main" val="8133896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8/3/2022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57062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8/3/2022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663193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8/3/2022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695774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8/3/2022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pic>
        <p:nvPicPr>
          <p:cNvPr id="10" name="Picture 9" descr="UNM-HSC2-knockout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675" y="6461517"/>
            <a:ext cx="923925" cy="327845"/>
          </a:xfrm>
          <a:prstGeom prst="rect">
            <a:avLst/>
          </a:prstGeom>
        </p:spPr>
      </p:pic>
    </p:spTree>
    <p:extLst>
      <p:ext uri="{BB962C8B-B14F-4D97-AF65-F5344CB8AC3E}">
        <p14:creationId xmlns:p14="http://schemas.microsoft.com/office/powerpoint/2010/main" val="12446398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8/3/2022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Picture 9" descr="UNM-HSC2-knockout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675" y="6461517"/>
            <a:ext cx="923925" cy="327845"/>
          </a:xfrm>
          <a:prstGeom prst="rect">
            <a:avLst/>
          </a:prstGeom>
        </p:spPr>
      </p:pic>
    </p:spTree>
    <p:extLst>
      <p:ext uri="{BB962C8B-B14F-4D97-AF65-F5344CB8AC3E}">
        <p14:creationId xmlns:p14="http://schemas.microsoft.com/office/powerpoint/2010/main" val="37399698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28FC5F6-F338-4AE4-BB23-26385BCFC423}" type="datetimeFigureOut">
              <a:rPr lang="en-US" dirty="0"/>
              <a:t>8/3/2022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8/3/2022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pic>
        <p:nvPicPr>
          <p:cNvPr id="12" name="Picture 11" descr="UNM-HSC2-knockout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675" y="6461517"/>
            <a:ext cx="923925" cy="327845"/>
          </a:xfrm>
          <a:prstGeom prst="rect">
            <a:avLst/>
          </a:prstGeom>
        </p:spPr>
      </p:pic>
    </p:spTree>
    <p:extLst>
      <p:ext uri="{BB962C8B-B14F-4D97-AF65-F5344CB8AC3E}">
        <p14:creationId xmlns:p14="http://schemas.microsoft.com/office/powerpoint/2010/main" val="33917575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8/3/2022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948869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8/3/2022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pic>
        <p:nvPicPr>
          <p:cNvPr id="9" name="Picture 8" descr="UNM HS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950" y="6372873"/>
            <a:ext cx="8147050" cy="521412"/>
          </a:xfrm>
          <a:prstGeom prst="rect">
            <a:avLst/>
          </a:prstGeom>
        </p:spPr>
      </p:pic>
      <p:pic>
        <p:nvPicPr>
          <p:cNvPr id="10" name="Picture 9" descr="UNM-HSC2-knockout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675" y="6461517"/>
            <a:ext cx="923925" cy="327845"/>
          </a:xfrm>
          <a:prstGeom prst="rect">
            <a:avLst/>
          </a:prstGeom>
        </p:spPr>
      </p:pic>
    </p:spTree>
    <p:extLst>
      <p:ext uri="{BB962C8B-B14F-4D97-AF65-F5344CB8AC3E}">
        <p14:creationId xmlns:p14="http://schemas.microsoft.com/office/powerpoint/2010/main" val="2135412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7001"/>
            <a:ext cx="10363200" cy="993775"/>
          </a:xfrm>
          <a:prstGeom prst="rect">
            <a:avLst/>
          </a:prstGeom>
        </p:spPr>
        <p:txBody>
          <a:bodyPr/>
          <a:lstStyle/>
          <a:p>
            <a:r>
              <a:rPr lang="en-US" dirty="0"/>
              <a:t>Click to edit Master title style</a:t>
            </a:r>
          </a:p>
        </p:txBody>
      </p:sp>
      <p:sp>
        <p:nvSpPr>
          <p:cNvPr id="7" name="Date Placeholder 3"/>
          <p:cNvSpPr>
            <a:spLocks noGrp="1"/>
          </p:cNvSpPr>
          <p:nvPr>
            <p:ph type="dt" sz="half" idx="10"/>
          </p:nvPr>
        </p:nvSpPr>
        <p:spPr/>
        <p:txBody>
          <a:bodyPr/>
          <a:lstStyle>
            <a:lvl1pPr>
              <a:defRPr/>
            </a:lvl1pPr>
          </a:lstStyle>
          <a:p>
            <a:pPr>
              <a:defRPr/>
            </a:pPr>
            <a:fld id="{3CAFA845-A274-4D52-9AB7-FA081325C5D3}" type="datetime1">
              <a:rPr lang="en-US"/>
              <a:pPr>
                <a:defRPr/>
              </a:pPr>
              <a:t>8/3/2022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rtlCol="0"/>
          <a:lstStyle>
            <a:lvl1pPr fontAlgn="auto">
              <a:spcBef>
                <a:spcPts val="0"/>
              </a:spcBef>
              <a:spcAft>
                <a:spcPts val="0"/>
              </a:spcAft>
              <a:defRPr>
                <a:latin typeface="+mn-lt"/>
                <a:cs typeface="+mn-cs"/>
              </a:defRPr>
            </a:lvl1pPr>
          </a:lstStyle>
          <a:p>
            <a:pPr>
              <a:defRPr/>
            </a:pPr>
            <a:endParaRPr lang="en-US" dirty="0"/>
          </a:p>
        </p:txBody>
      </p:sp>
      <p:grpSp>
        <p:nvGrpSpPr>
          <p:cNvPr id="11" name="Group 7"/>
          <p:cNvGrpSpPr>
            <a:grpSpLocks/>
          </p:cNvGrpSpPr>
          <p:nvPr userDrawn="1"/>
        </p:nvGrpSpPr>
        <p:grpSpPr bwMode="auto">
          <a:xfrm>
            <a:off x="-14817" y="6670051"/>
            <a:ext cx="12192001" cy="408565"/>
            <a:chOff x="0" y="6203244"/>
            <a:chExt cx="9144000" cy="1423298"/>
          </a:xfrm>
        </p:grpSpPr>
        <p:sp>
          <p:nvSpPr>
            <p:cNvPr id="13" name="Rectangle 12"/>
            <p:cNvSpPr/>
            <p:nvPr/>
          </p:nvSpPr>
          <p:spPr>
            <a:xfrm>
              <a:off x="0" y="6203244"/>
              <a:ext cx="9144000" cy="65475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prstClr val="white"/>
                </a:solidFill>
              </a:endParaRPr>
            </a:p>
          </p:txBody>
        </p:sp>
        <p:sp>
          <p:nvSpPr>
            <p:cNvPr id="14" name="TextBox 13"/>
            <p:cNvSpPr txBox="1">
              <a:spLocks noChangeArrowheads="1"/>
            </p:cNvSpPr>
            <p:nvPr/>
          </p:nvSpPr>
          <p:spPr bwMode="auto">
            <a:xfrm>
              <a:off x="4979987" y="6339918"/>
              <a:ext cx="4038600" cy="1286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en-US" sz="1800" b="1" dirty="0">
                <a:solidFill>
                  <a:prstClr val="white"/>
                </a:solidFill>
              </a:endParaRPr>
            </a:p>
          </p:txBody>
        </p:sp>
      </p:grpSp>
      <p:cxnSp>
        <p:nvCxnSpPr>
          <p:cNvPr id="4" name="Straight Connector 3"/>
          <p:cNvCxnSpPr/>
          <p:nvPr userDrawn="1"/>
        </p:nvCxnSpPr>
        <p:spPr>
          <a:xfrm>
            <a:off x="0" y="6670049"/>
            <a:ext cx="12177184"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5661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81"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1"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8/3/2022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UNM-HSC2-knockout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676" y="6461525"/>
            <a:ext cx="923925" cy="32784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7"/>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8/3/2022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8/3/2022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8/3/2022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81"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21"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8/3/2022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pic>
        <p:nvPicPr>
          <p:cNvPr id="10" name="Picture 9" descr="UNM-HSC2-knockout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676" y="6461525"/>
            <a:ext cx="923925" cy="32784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22" y="0"/>
            <a:ext cx="4050791" cy="68580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7" y="6459793"/>
            <a:ext cx="2618511" cy="365125"/>
          </a:xfrm>
        </p:spPr>
        <p:txBody>
          <a:bodyPr/>
          <a:lstStyle>
            <a:lvl1pPr algn="l">
              <a:defRPr/>
            </a:lvl1pPr>
          </a:lstStyle>
          <a:p>
            <a:fld id="{32ABBEA6-7C60-4B02-AE87-00D78D8422AF}" type="datetimeFigureOut">
              <a:rPr lang="en-US" dirty="0"/>
              <a:t>8/3/2022</a:t>
            </a:fld>
            <a:endParaRPr lang="en-US" dirty="0"/>
          </a:p>
        </p:txBody>
      </p:sp>
      <p:sp>
        <p:nvSpPr>
          <p:cNvPr id="6" name="Footer Placeholder 5"/>
          <p:cNvSpPr>
            <a:spLocks noGrp="1"/>
          </p:cNvSpPr>
          <p:nvPr>
            <p:ph type="ftr" sz="quarter" idx="11"/>
          </p:nvPr>
        </p:nvSpPr>
        <p:spPr>
          <a:xfrm>
            <a:off x="4800600" y="6459793"/>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Picture 9" descr="UNM-HSC2-knockout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676" y="6461525"/>
            <a:ext cx="923925" cy="32784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5" y="4953000"/>
            <a:ext cx="12188825" cy="19050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1"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21"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8/3/2022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pic>
        <p:nvPicPr>
          <p:cNvPr id="12" name="Picture 11" descr="UNM-HSC2-knockout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676" y="6461525"/>
            <a:ext cx="923925" cy="32784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5"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7"/>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6" y="6459793"/>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8/3/2022</a:t>
            </a:fld>
            <a:endParaRPr lang="en-US" dirty="0"/>
          </a:p>
        </p:txBody>
      </p:sp>
      <p:sp>
        <p:nvSpPr>
          <p:cNvPr id="5" name="Footer Placeholder 4"/>
          <p:cNvSpPr>
            <a:spLocks noGrp="1"/>
          </p:cNvSpPr>
          <p:nvPr>
            <p:ph type="ftr" sz="quarter" idx="3"/>
          </p:nvPr>
        </p:nvSpPr>
        <p:spPr>
          <a:xfrm>
            <a:off x="3686187" y="6459793"/>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64" y="6459793"/>
            <a:ext cx="1312025" cy="365125"/>
          </a:xfrm>
          <a:prstGeom prst="rect">
            <a:avLst/>
          </a:prstGeom>
        </p:spPr>
        <p:txBody>
          <a:bodyPr vert="horz" lIns="91440" tIns="45720" rIns="91440" bIns="45720" rtlCol="0" anchor="ctr"/>
          <a:lstStyle>
            <a:lvl1pPr algn="r">
              <a:defRPr sz="1051">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UNM-HSC2-knockoutwhite.eps"/>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93676" y="6461525"/>
            <a:ext cx="923925" cy="32784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mc:Choice>
    <mc:Fallback xmlns="">
      <p:transition/>
    </mc:Fallback>
  </mc:AlternateContent>
  <p:hf sldNum="0" hdr="0" ft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228600" indent="-228600" algn="l" defTabSz="914377"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8/3/2022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UNM-HSC2-knockoutwhite.eps"/>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93675" y="6461517"/>
            <a:ext cx="923925" cy="327845"/>
          </a:xfrm>
          <a:prstGeom prst="rect">
            <a:avLst/>
          </a:prstGeom>
        </p:spPr>
      </p:pic>
    </p:spTree>
    <p:extLst>
      <p:ext uri="{BB962C8B-B14F-4D97-AF65-F5344CB8AC3E}">
        <p14:creationId xmlns:p14="http://schemas.microsoft.com/office/powerpoint/2010/main" val="245310454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p14:dur="10"/>
    </mc:Choice>
    <mc:Fallback xmlns="">
      <p:transition/>
    </mc:Fallback>
  </mc:AlternateConten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6092" y="1723880"/>
            <a:ext cx="10058400" cy="709715"/>
          </a:xfrm>
        </p:spPr>
        <p:txBody>
          <a:bodyPr>
            <a:noAutofit/>
          </a:bodyPr>
          <a:lstStyle/>
          <a:p>
            <a:pPr algn="ctr"/>
            <a:r>
              <a:rPr lang="en-US" sz="4000" dirty="0"/>
              <a:t>The Baldrige core values – sometimes underappreciated, never irrelevant, always helpful!</a:t>
            </a:r>
          </a:p>
          <a:p>
            <a:pPr algn="ctr"/>
            <a:endParaRPr lang="en-US" sz="2000" dirty="0"/>
          </a:p>
          <a:p>
            <a:pPr algn="ctr"/>
            <a:r>
              <a:rPr lang="en-US" sz="2000" dirty="0"/>
              <a:t>Dr. Jeffrey Weinrach</a:t>
            </a:r>
          </a:p>
          <a:p>
            <a:pPr algn="ctr"/>
            <a:r>
              <a:rPr lang="en-US" sz="2000" dirty="0"/>
              <a:t>Senior Process Improvement project Manager, LOBO Quality Improvement Process Team, UNM Medical Group</a:t>
            </a:r>
          </a:p>
          <a:p>
            <a:pPr algn="ctr"/>
            <a:r>
              <a:rPr lang="en-US" sz="2000" dirty="0"/>
              <a:t>July 20, 2022</a:t>
            </a:r>
          </a:p>
        </p:txBody>
      </p:sp>
      <p:pic>
        <p:nvPicPr>
          <p:cNvPr id="5" name="Picture 4" descr="UNM-HSC2-0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7384" y="120518"/>
            <a:ext cx="3832671" cy="1361019"/>
          </a:xfrm>
          <a:prstGeom prst="rect">
            <a:avLst/>
          </a:prstGeom>
        </p:spPr>
      </p:pic>
      <p:pic>
        <p:nvPicPr>
          <p:cNvPr id="6" name="Picture 5" descr="A close up of a logo&#10;&#10;Description automatically generated">
            <a:extLst>
              <a:ext uri="{FF2B5EF4-FFF2-40B4-BE49-F238E27FC236}">
                <a16:creationId xmlns:a16="http://schemas.microsoft.com/office/drawing/2014/main" id="{7A7F5D46-A97D-A642-99D5-F91D386AE1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0055" y="153511"/>
            <a:ext cx="1593886" cy="1295032"/>
          </a:xfrm>
          <a:prstGeom prst="rect">
            <a:avLst/>
          </a:prstGeom>
        </p:spPr>
      </p:pic>
    </p:spTree>
    <p:extLst>
      <p:ext uri="{BB962C8B-B14F-4D97-AF65-F5344CB8AC3E}">
        <p14:creationId xmlns:p14="http://schemas.microsoft.com/office/powerpoint/2010/main" val="24905694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Conclusions</a:t>
            </a:r>
          </a:p>
        </p:txBody>
      </p:sp>
      <p:sp>
        <p:nvSpPr>
          <p:cNvPr id="3" name="Content Placeholder 2"/>
          <p:cNvSpPr>
            <a:spLocks noGrp="1"/>
          </p:cNvSpPr>
          <p:nvPr>
            <p:ph idx="1"/>
          </p:nvPr>
        </p:nvSpPr>
        <p:spPr>
          <a:xfrm>
            <a:off x="297711" y="1856367"/>
            <a:ext cx="11525693" cy="4023360"/>
          </a:xfrm>
        </p:spPr>
        <p:txBody>
          <a:bodyPr>
            <a:noAutofit/>
          </a:bodyPr>
          <a:lstStyle/>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Core Values truly are underappreciated and yet they are so critical.</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Even in the Baldrige Framework, quantity (i.e., # of pages) doesn’t always correlate with quality!</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Whether the Core Values are near the front of the book or in the back with the glossary of terms (also often underappreciated!), it’s important to read and understand the entire book from cover to cover!</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As always, stay the course, run the race, keep the Core Values in mind, and remember that it’s a journey, not a destination!</a:t>
            </a:r>
          </a:p>
        </p:txBody>
      </p:sp>
    </p:spTree>
    <p:extLst>
      <p:ext uri="{BB962C8B-B14F-4D97-AF65-F5344CB8AC3E}">
        <p14:creationId xmlns:p14="http://schemas.microsoft.com/office/powerpoint/2010/main" val="18920899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Baldrige Health Care Criteria build on core values and concepts…”</a:t>
            </a:r>
          </a:p>
        </p:txBody>
      </p:sp>
      <p:sp>
        <p:nvSpPr>
          <p:cNvPr id="3" name="Content Placeholder 2"/>
          <p:cNvSpPr>
            <a:spLocks noGrp="1"/>
          </p:cNvSpPr>
          <p:nvPr>
            <p:ph idx="1"/>
          </p:nvPr>
        </p:nvSpPr>
        <p:spPr>
          <a:xfrm>
            <a:off x="1097280" y="1856367"/>
            <a:ext cx="10058400" cy="4023360"/>
          </a:xfrm>
        </p:spPr>
        <p:txBody>
          <a:bodyPr>
            <a:normAutofit/>
          </a:bodyPr>
          <a:lstStyle/>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What does this really mean?</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How are the Criteria built on core values and concepts?</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What does this look like (effectively) in action?</a:t>
            </a:r>
          </a:p>
        </p:txBody>
      </p:sp>
    </p:spTree>
    <p:extLst>
      <p:ext uri="{BB962C8B-B14F-4D97-AF65-F5344CB8AC3E}">
        <p14:creationId xmlns:p14="http://schemas.microsoft.com/office/powerpoint/2010/main" val="7919617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2703A-961A-EB60-26C0-1E88C0F5D3DF}"/>
              </a:ext>
            </a:extLst>
          </p:cNvPr>
          <p:cNvSpPr>
            <a:spLocks noGrp="1"/>
          </p:cNvSpPr>
          <p:nvPr>
            <p:ph type="title"/>
          </p:nvPr>
        </p:nvSpPr>
        <p:spPr/>
        <p:txBody>
          <a:bodyPr/>
          <a:lstStyle/>
          <a:p>
            <a:r>
              <a:rPr lang="en-US" dirty="0"/>
              <a:t>Baldrige Health Care Core Values</a:t>
            </a:r>
          </a:p>
        </p:txBody>
      </p:sp>
      <p:sp>
        <p:nvSpPr>
          <p:cNvPr id="3" name="Content Placeholder 2">
            <a:extLst>
              <a:ext uri="{FF2B5EF4-FFF2-40B4-BE49-F238E27FC236}">
                <a16:creationId xmlns:a16="http://schemas.microsoft.com/office/drawing/2014/main" id="{987F8E01-FA58-4176-8EC2-05B8213293F3}"/>
              </a:ext>
            </a:extLst>
          </p:cNvPr>
          <p:cNvSpPr>
            <a:spLocks noGrp="1"/>
          </p:cNvSpPr>
          <p:nvPr>
            <p:ph sz="half" idx="1"/>
          </p:nvPr>
        </p:nvSpPr>
        <p:spPr/>
        <p:txBody>
          <a:bodyPr/>
          <a:lstStyle/>
          <a:p>
            <a:pPr>
              <a:buFont typeface="Arial" panose="020B0604020202020204" pitchFamily="34" charset="0"/>
              <a:buChar char="•"/>
            </a:pPr>
            <a:r>
              <a:rPr lang="en-US" dirty="0"/>
              <a:t>Systems Perspective</a:t>
            </a:r>
          </a:p>
          <a:p>
            <a:pPr>
              <a:buFont typeface="Arial" panose="020B0604020202020204" pitchFamily="34" charset="0"/>
              <a:buChar char="•"/>
            </a:pPr>
            <a:r>
              <a:rPr lang="en-US" dirty="0"/>
              <a:t>Visionary Leadership</a:t>
            </a:r>
          </a:p>
          <a:p>
            <a:pPr>
              <a:buFont typeface="Arial" panose="020B0604020202020204" pitchFamily="34" charset="0"/>
              <a:buChar char="•"/>
            </a:pPr>
            <a:r>
              <a:rPr lang="en-US" dirty="0"/>
              <a:t>Patient-Focused Excellence</a:t>
            </a:r>
          </a:p>
          <a:p>
            <a:pPr>
              <a:buFont typeface="Arial" panose="020B0604020202020204" pitchFamily="34" charset="0"/>
              <a:buChar char="•"/>
            </a:pPr>
            <a:r>
              <a:rPr lang="en-US" dirty="0"/>
              <a:t>Valuing People</a:t>
            </a:r>
          </a:p>
          <a:p>
            <a:pPr>
              <a:buFont typeface="Arial" panose="020B0604020202020204" pitchFamily="34" charset="0"/>
              <a:buChar char="•"/>
            </a:pPr>
            <a:r>
              <a:rPr lang="en-US" dirty="0"/>
              <a:t>Agility and Resilience</a:t>
            </a:r>
          </a:p>
          <a:p>
            <a:pPr>
              <a:buFont typeface="Arial" panose="020B0604020202020204" pitchFamily="34" charset="0"/>
              <a:buChar char="•"/>
            </a:pPr>
            <a:r>
              <a:rPr lang="en-US" dirty="0"/>
              <a:t>Organizational Learning</a:t>
            </a:r>
          </a:p>
        </p:txBody>
      </p:sp>
      <p:sp>
        <p:nvSpPr>
          <p:cNvPr id="4" name="Content Placeholder 3">
            <a:extLst>
              <a:ext uri="{FF2B5EF4-FFF2-40B4-BE49-F238E27FC236}">
                <a16:creationId xmlns:a16="http://schemas.microsoft.com/office/drawing/2014/main" id="{3DE29738-FE87-89BB-B698-4A7F67C765C5}"/>
              </a:ext>
            </a:extLst>
          </p:cNvPr>
          <p:cNvSpPr>
            <a:spLocks noGrp="1"/>
          </p:cNvSpPr>
          <p:nvPr>
            <p:ph sz="half" idx="2"/>
          </p:nvPr>
        </p:nvSpPr>
        <p:spPr/>
        <p:txBody>
          <a:bodyPr/>
          <a:lstStyle/>
          <a:p>
            <a:pPr>
              <a:buFont typeface="Arial" panose="020B0604020202020204" pitchFamily="34" charset="0"/>
              <a:buChar char="•"/>
            </a:pPr>
            <a:r>
              <a:rPr lang="en-US" dirty="0"/>
              <a:t>Focus on Success and Innovation</a:t>
            </a:r>
          </a:p>
          <a:p>
            <a:pPr>
              <a:buFont typeface="Arial" panose="020B0604020202020204" pitchFamily="34" charset="0"/>
              <a:buChar char="•"/>
            </a:pPr>
            <a:r>
              <a:rPr lang="en-US" dirty="0"/>
              <a:t>Management </a:t>
            </a:r>
            <a:r>
              <a:rPr lang="en-US"/>
              <a:t>by Fact</a:t>
            </a:r>
            <a:endParaRPr lang="en-US" dirty="0"/>
          </a:p>
          <a:p>
            <a:pPr>
              <a:buFont typeface="Arial" panose="020B0604020202020204" pitchFamily="34" charset="0"/>
              <a:buChar char="•"/>
            </a:pPr>
            <a:r>
              <a:rPr lang="en-US" dirty="0"/>
              <a:t>Societal Contributions and Community Health</a:t>
            </a:r>
          </a:p>
          <a:p>
            <a:pPr>
              <a:buFont typeface="Arial" panose="020B0604020202020204" pitchFamily="34" charset="0"/>
              <a:buChar char="•"/>
            </a:pPr>
            <a:r>
              <a:rPr lang="en-US" dirty="0"/>
              <a:t>Ethics and Transparency</a:t>
            </a:r>
          </a:p>
          <a:p>
            <a:pPr>
              <a:buFont typeface="Arial" panose="020B0604020202020204" pitchFamily="34" charset="0"/>
              <a:buChar char="•"/>
            </a:pPr>
            <a:r>
              <a:rPr lang="en-US" dirty="0"/>
              <a:t>Delivering Value and Results</a:t>
            </a:r>
          </a:p>
        </p:txBody>
      </p:sp>
    </p:spTree>
    <p:extLst>
      <p:ext uri="{BB962C8B-B14F-4D97-AF65-F5344CB8AC3E}">
        <p14:creationId xmlns:p14="http://schemas.microsoft.com/office/powerpoint/2010/main" val="34450229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My first reactions when I learned the Core Values</a:t>
            </a:r>
          </a:p>
        </p:txBody>
      </p:sp>
      <p:sp>
        <p:nvSpPr>
          <p:cNvPr id="3" name="Content Placeholder 2"/>
          <p:cNvSpPr>
            <a:spLocks noGrp="1"/>
          </p:cNvSpPr>
          <p:nvPr>
            <p:ph idx="1"/>
          </p:nvPr>
        </p:nvSpPr>
        <p:spPr>
          <a:xfrm>
            <a:off x="1097280" y="1856367"/>
            <a:ext cx="10058400" cy="4023360"/>
          </a:xfrm>
        </p:spPr>
        <p:txBody>
          <a:bodyPr>
            <a:normAutofit/>
          </a:bodyPr>
          <a:lstStyle/>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Why are there no questions?</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If they’re so important, why are they in the back of the book?</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As an Examiner, what happened to being non-prescriptive/ non-judgmental???  Look at all the “should’s” and “must’s”!!!</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Just do this – what’s the problem?</a:t>
            </a:r>
          </a:p>
        </p:txBody>
      </p:sp>
    </p:spTree>
    <p:extLst>
      <p:ext uri="{BB962C8B-B14F-4D97-AF65-F5344CB8AC3E}">
        <p14:creationId xmlns:p14="http://schemas.microsoft.com/office/powerpoint/2010/main" val="17741270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“Core Values”</a:t>
            </a:r>
          </a:p>
        </p:txBody>
      </p:sp>
      <p:sp>
        <p:nvSpPr>
          <p:cNvPr id="3" name="Content Placeholder 2"/>
          <p:cNvSpPr>
            <a:spLocks noGrp="1"/>
          </p:cNvSpPr>
          <p:nvPr>
            <p:ph idx="1"/>
          </p:nvPr>
        </p:nvSpPr>
        <p:spPr>
          <a:xfrm>
            <a:off x="297711" y="1856367"/>
            <a:ext cx="11525693" cy="4023360"/>
          </a:xfrm>
        </p:spPr>
        <p:txBody>
          <a:bodyPr>
            <a:noAutofit/>
          </a:bodyPr>
          <a:lstStyle/>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They’re really more like a common set of best practices of high performing organizations – aren’t they?</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Organizations often have their own core values or something similar – this could be confusing especially to organizations just starting with the Baldrige Framework.</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The detailed verbiage doesn’t necessarily sound like “values” language.</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Whether you believe this is the best name for them, accept it and make sure to distinguish them with the organization’s core values, beliefs, etc.</a:t>
            </a:r>
          </a:p>
        </p:txBody>
      </p:sp>
    </p:spTree>
    <p:extLst>
      <p:ext uri="{BB962C8B-B14F-4D97-AF65-F5344CB8AC3E}">
        <p14:creationId xmlns:p14="http://schemas.microsoft.com/office/powerpoint/2010/main" val="6910779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5D2FA-DBBE-FB72-32D5-AAD932F44CDB}"/>
              </a:ext>
            </a:extLst>
          </p:cNvPr>
          <p:cNvSpPr>
            <a:spLocks noGrp="1"/>
          </p:cNvSpPr>
          <p:nvPr>
            <p:ph type="title"/>
          </p:nvPr>
        </p:nvSpPr>
        <p:spPr/>
        <p:txBody>
          <a:bodyPr/>
          <a:lstStyle/>
          <a:p>
            <a:r>
              <a:rPr lang="en-US" dirty="0"/>
              <a:t>Core Values Views</a:t>
            </a:r>
          </a:p>
        </p:txBody>
      </p:sp>
      <p:pic>
        <p:nvPicPr>
          <p:cNvPr id="8" name="Content Placeholder 7">
            <a:extLst>
              <a:ext uri="{FF2B5EF4-FFF2-40B4-BE49-F238E27FC236}">
                <a16:creationId xmlns:a16="http://schemas.microsoft.com/office/drawing/2014/main" id="{ED163482-D7F0-3DE7-04E5-1002B305F39F}"/>
              </a:ext>
            </a:extLst>
          </p:cNvPr>
          <p:cNvPicPr>
            <a:picLocks noGrp="1" noChangeAspect="1"/>
          </p:cNvPicPr>
          <p:nvPr>
            <p:ph sz="half" idx="1"/>
          </p:nvPr>
        </p:nvPicPr>
        <p:blipFill>
          <a:blip r:embed="rId2"/>
          <a:stretch>
            <a:fillRect/>
          </a:stretch>
        </p:blipFill>
        <p:spPr>
          <a:xfrm>
            <a:off x="1096963" y="1898971"/>
            <a:ext cx="4938712" cy="3917309"/>
          </a:xfrm>
        </p:spPr>
      </p:pic>
      <p:pic>
        <p:nvPicPr>
          <p:cNvPr id="6" name="Content Placeholder 5">
            <a:extLst>
              <a:ext uri="{FF2B5EF4-FFF2-40B4-BE49-F238E27FC236}">
                <a16:creationId xmlns:a16="http://schemas.microsoft.com/office/drawing/2014/main" id="{6421C4C3-469E-0C27-42FB-F33F4729D1FD}"/>
              </a:ext>
            </a:extLst>
          </p:cNvPr>
          <p:cNvPicPr>
            <a:picLocks noGrp="1" noChangeAspect="1"/>
          </p:cNvPicPr>
          <p:nvPr>
            <p:ph sz="half" idx="2"/>
          </p:nvPr>
        </p:nvPicPr>
        <p:blipFill>
          <a:blip r:embed="rId3"/>
          <a:stretch>
            <a:fillRect/>
          </a:stretch>
        </p:blipFill>
        <p:spPr>
          <a:xfrm>
            <a:off x="6218238" y="2276009"/>
            <a:ext cx="4937125" cy="3163233"/>
          </a:xfrm>
        </p:spPr>
      </p:pic>
    </p:spTree>
    <p:extLst>
      <p:ext uri="{BB962C8B-B14F-4D97-AF65-F5344CB8AC3E}">
        <p14:creationId xmlns:p14="http://schemas.microsoft.com/office/powerpoint/2010/main" val="7476431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Core Values are Foundational!</a:t>
            </a:r>
          </a:p>
        </p:txBody>
      </p:sp>
      <p:sp>
        <p:nvSpPr>
          <p:cNvPr id="3" name="Content Placeholder 2"/>
          <p:cNvSpPr>
            <a:spLocks noGrp="1"/>
          </p:cNvSpPr>
          <p:nvPr>
            <p:ph idx="1"/>
          </p:nvPr>
        </p:nvSpPr>
        <p:spPr>
          <a:xfrm>
            <a:off x="297711" y="1856367"/>
            <a:ext cx="11525693" cy="4023360"/>
          </a:xfrm>
        </p:spPr>
        <p:txBody>
          <a:bodyPr>
            <a:noAutofit/>
          </a:bodyPr>
          <a:lstStyle/>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Some organizations start their “journey” focused on the core values rather than the Organizational Profile.</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If high-performing organizations have these in common, it would seem like a reasonable starting point to consider them.</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It’s easy to overlook them as they are a few pages compared with the Items/Categories, which are many more pages and tend to be more emphasized in training for both applicants and Examiners.</a:t>
            </a:r>
          </a:p>
        </p:txBody>
      </p:sp>
    </p:spTree>
    <p:extLst>
      <p:ext uri="{BB962C8B-B14F-4D97-AF65-F5344CB8AC3E}">
        <p14:creationId xmlns:p14="http://schemas.microsoft.com/office/powerpoint/2010/main" val="9910520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How should organizations incorporate Core Values into their overall Baldrige Performance Excellence strategy?</a:t>
            </a:r>
          </a:p>
        </p:txBody>
      </p:sp>
      <p:sp>
        <p:nvSpPr>
          <p:cNvPr id="3" name="Content Placeholder 2"/>
          <p:cNvSpPr>
            <a:spLocks noGrp="1"/>
          </p:cNvSpPr>
          <p:nvPr>
            <p:ph idx="1"/>
          </p:nvPr>
        </p:nvSpPr>
        <p:spPr>
          <a:xfrm>
            <a:off x="297711" y="1856367"/>
            <a:ext cx="11525693" cy="4023360"/>
          </a:xfrm>
        </p:spPr>
        <p:txBody>
          <a:bodyPr>
            <a:noAutofit/>
          </a:bodyPr>
          <a:lstStyle/>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Ask the question throughout the organization (both at a high level and at a unit/department level):  Which core values are we </a:t>
            </a:r>
            <a:r>
              <a:rPr lang="en-US" sz="2800" u="sng" dirty="0">
                <a:solidFill>
                  <a:srgbClr val="000000">
                    <a:lumMod val="75000"/>
                    <a:lumOff val="25000"/>
                  </a:srgbClr>
                </a:solidFill>
              </a:rPr>
              <a:t>clearly</a:t>
            </a:r>
            <a:r>
              <a:rPr lang="en-US" sz="2800" dirty="0">
                <a:solidFill>
                  <a:srgbClr val="000000">
                    <a:lumMod val="75000"/>
                    <a:lumOff val="25000"/>
                  </a:srgbClr>
                </a:solidFill>
              </a:rPr>
              <a:t> aligned with, and which ones are not </a:t>
            </a:r>
            <a:r>
              <a:rPr lang="en-US" sz="2800" u="sng" dirty="0">
                <a:solidFill>
                  <a:srgbClr val="000000">
                    <a:lumMod val="75000"/>
                    <a:lumOff val="25000"/>
                  </a:srgbClr>
                </a:solidFill>
              </a:rPr>
              <a:t>clearly</a:t>
            </a:r>
            <a:r>
              <a:rPr lang="en-US" sz="2800" dirty="0">
                <a:solidFill>
                  <a:srgbClr val="000000">
                    <a:lumMod val="75000"/>
                    <a:lumOff val="25000"/>
                  </a:srgbClr>
                </a:solidFill>
              </a:rPr>
              <a:t> evident?</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As the Items/Categories are being addressed, consider the core values as a check or as illustrative examples.</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Look for Core Values in the Key Themes/Executive Summary of Feedback Reports, and consider their implication and how to address them.</a:t>
            </a:r>
          </a:p>
          <a:p>
            <a:pPr>
              <a:lnSpc>
                <a:spcPct val="120000"/>
              </a:lnSpc>
              <a:spcBef>
                <a:spcPts val="0"/>
              </a:spcBef>
              <a:spcAft>
                <a:spcPts val="0"/>
              </a:spcAft>
              <a:buClr>
                <a:srgbClr val="BA0C2F"/>
              </a:buClr>
              <a:buFont typeface="Arial" panose="020B0604020202020204" pitchFamily="34" charset="0"/>
              <a:buChar char="•"/>
            </a:pPr>
            <a:endParaRPr lang="en-US" sz="2800" dirty="0">
              <a:solidFill>
                <a:srgbClr val="000000">
                  <a:lumMod val="75000"/>
                  <a:lumOff val="25000"/>
                </a:srgbClr>
              </a:solidFill>
            </a:endParaRPr>
          </a:p>
        </p:txBody>
      </p:sp>
    </p:spTree>
    <p:extLst>
      <p:ext uri="{BB962C8B-B14F-4D97-AF65-F5344CB8AC3E}">
        <p14:creationId xmlns:p14="http://schemas.microsoft.com/office/powerpoint/2010/main" val="30440964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Systems Perspective – the “mother” of all the Core Values</a:t>
            </a:r>
          </a:p>
        </p:txBody>
      </p:sp>
      <p:sp>
        <p:nvSpPr>
          <p:cNvPr id="3" name="Content Placeholder 2"/>
          <p:cNvSpPr>
            <a:spLocks noGrp="1"/>
          </p:cNvSpPr>
          <p:nvPr>
            <p:ph idx="1"/>
          </p:nvPr>
        </p:nvSpPr>
        <p:spPr>
          <a:xfrm>
            <a:off x="297711" y="1856367"/>
            <a:ext cx="11525693" cy="4023360"/>
          </a:xfrm>
        </p:spPr>
        <p:txBody>
          <a:bodyPr>
            <a:noAutofit/>
          </a:bodyPr>
          <a:lstStyle/>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All the Core Values are appropriate to consider, but there’s a reason why the Systems Perspective is the hub in the “Baldrige Wheel.”</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Everything in the Framework ultimately relates to systems and system effectiveness.  </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In the early stages of the Baldrige journey, many organizations don’t have many of the key processes, let alone systems.</a:t>
            </a:r>
          </a:p>
          <a:p>
            <a:pPr>
              <a:lnSpc>
                <a:spcPct val="120000"/>
              </a:lnSpc>
              <a:spcBef>
                <a:spcPts val="0"/>
              </a:spcBef>
              <a:spcAft>
                <a:spcPts val="0"/>
              </a:spcAft>
              <a:buClr>
                <a:srgbClr val="BA0C2F"/>
              </a:buClr>
              <a:buFont typeface="Arial" panose="020B0604020202020204" pitchFamily="34" charset="0"/>
              <a:buChar char="•"/>
            </a:pPr>
            <a:r>
              <a:rPr lang="en-US" sz="2800" dirty="0">
                <a:solidFill>
                  <a:srgbClr val="000000">
                    <a:lumMod val="75000"/>
                    <a:lumOff val="25000"/>
                  </a:srgbClr>
                </a:solidFill>
              </a:rPr>
              <a:t>It’s reasonable to be thinking about systems even if it’s going to take some time to build them and improve their effectiveness.</a:t>
            </a:r>
          </a:p>
        </p:txBody>
      </p:sp>
    </p:spTree>
    <p:extLst>
      <p:ext uri="{BB962C8B-B14F-4D97-AF65-F5344CB8AC3E}">
        <p14:creationId xmlns:p14="http://schemas.microsoft.com/office/powerpoint/2010/main" val="3550885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Custom 2">
      <a:dk1>
        <a:srgbClr val="000000"/>
      </a:dk1>
      <a:lt1>
        <a:srgbClr val="FFFFFF"/>
      </a:lt1>
      <a:dk2>
        <a:srgbClr val="63666A"/>
      </a:dk2>
      <a:lt2>
        <a:srgbClr val="A7A8AA"/>
      </a:lt2>
      <a:accent1>
        <a:srgbClr val="BA0C2F"/>
      </a:accent1>
      <a:accent2>
        <a:srgbClr val="BA0C2F"/>
      </a:accent2>
      <a:accent3>
        <a:srgbClr val="008A86"/>
      </a:accent3>
      <a:accent4>
        <a:srgbClr val="ED8B00"/>
      </a:accent4>
      <a:accent5>
        <a:srgbClr val="A8AA19"/>
      </a:accent5>
      <a:accent6>
        <a:srgbClr val="C05131"/>
      </a:accent6>
      <a:hlink>
        <a:srgbClr val="008A86"/>
      </a:hlink>
      <a:folHlink>
        <a:srgbClr val="BA0C2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Retrospect">
  <a:themeElements>
    <a:clrScheme name="Custom 2">
      <a:dk1>
        <a:srgbClr val="000000"/>
      </a:dk1>
      <a:lt1>
        <a:srgbClr val="FFFFFF"/>
      </a:lt1>
      <a:dk2>
        <a:srgbClr val="63666A"/>
      </a:dk2>
      <a:lt2>
        <a:srgbClr val="A7A8AA"/>
      </a:lt2>
      <a:accent1>
        <a:srgbClr val="BA0C2F"/>
      </a:accent1>
      <a:accent2>
        <a:srgbClr val="BA0C2F"/>
      </a:accent2>
      <a:accent3>
        <a:srgbClr val="008A86"/>
      </a:accent3>
      <a:accent4>
        <a:srgbClr val="ED8B00"/>
      </a:accent4>
      <a:accent5>
        <a:srgbClr val="A8AA19"/>
      </a:accent5>
      <a:accent6>
        <a:srgbClr val="C05131"/>
      </a:accent6>
      <a:hlink>
        <a:srgbClr val="008A86"/>
      </a:hlink>
      <a:folHlink>
        <a:srgbClr val="BA0C2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15040</TotalTime>
  <Words>697</Words>
  <Application>Microsoft Office PowerPoint</Application>
  <PresentationFormat>Widescreen</PresentationFormat>
  <Paragraphs>75</Paragraphs>
  <Slides>10</Slides>
  <Notes>8</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Retrospect</vt:lpstr>
      <vt:lpstr>1_Retrospect</vt:lpstr>
      <vt:lpstr>PowerPoint Presentation</vt:lpstr>
      <vt:lpstr>“The Baldrige Health Care Criteria build on core values and concepts…”</vt:lpstr>
      <vt:lpstr>Baldrige Health Care Core Values</vt:lpstr>
      <vt:lpstr>My first reactions when I learned the Core Values</vt:lpstr>
      <vt:lpstr>“Core Values”</vt:lpstr>
      <vt:lpstr>Core Values Views</vt:lpstr>
      <vt:lpstr>Core Values are Foundational!</vt:lpstr>
      <vt:lpstr>How should organizations incorporate Core Values into their overall Baldrige Performance Excellence strategy?</vt:lpstr>
      <vt:lpstr>Systems Perspective – the “mother” of all the Core Values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Ethan Gregory Rule</dc:creator>
  <cp:lastModifiedBy>Gail M Hammer</cp:lastModifiedBy>
  <cp:revision>540</cp:revision>
  <dcterms:created xsi:type="dcterms:W3CDTF">2017-06-25T02:05:31Z</dcterms:created>
  <dcterms:modified xsi:type="dcterms:W3CDTF">2022-08-03T20:48:49Z</dcterms:modified>
</cp:coreProperties>
</file>