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39" r:id="rId3"/>
    <p:sldId id="258" r:id="rId4"/>
    <p:sldId id="348" r:id="rId5"/>
    <p:sldId id="360" r:id="rId6"/>
    <p:sldId id="343" r:id="rId7"/>
    <p:sldId id="354" r:id="rId8"/>
    <p:sldId id="355" r:id="rId9"/>
    <p:sldId id="336" r:id="rId10"/>
    <p:sldId id="344" r:id="rId11"/>
    <p:sldId id="345" r:id="rId12"/>
    <p:sldId id="346" r:id="rId13"/>
    <p:sldId id="347" r:id="rId14"/>
    <p:sldId id="349" r:id="rId15"/>
    <p:sldId id="351" r:id="rId16"/>
    <p:sldId id="352" r:id="rId17"/>
    <p:sldId id="353" r:id="rId18"/>
    <p:sldId id="361" r:id="rId19"/>
    <p:sldId id="362" r:id="rId20"/>
    <p:sldId id="363" r:id="rId21"/>
    <p:sldId id="331" r:id="rId22"/>
    <p:sldId id="340" r:id="rId23"/>
    <p:sldId id="269" r:id="rId24"/>
    <p:sldId id="333" r:id="rId25"/>
    <p:sldId id="335" r:id="rId26"/>
    <p:sldId id="364" r:id="rId27"/>
    <p:sldId id="358" r:id="rId28"/>
    <p:sldId id="357" r:id="rId29"/>
    <p:sldId id="334" r:id="rId30"/>
    <p:sldId id="359"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51813" autoAdjust="0"/>
  </p:normalViewPr>
  <p:slideViewPr>
    <p:cSldViewPr snapToGrid="0" snapToObjects="1">
      <p:cViewPr varScale="1">
        <p:scale>
          <a:sx n="59" d="100"/>
          <a:sy n="59" d="100"/>
        </p:scale>
        <p:origin x="1794" y="72"/>
      </p:cViewPr>
      <p:guideLst>
        <p:guide orient="horz" pos="2160"/>
        <p:guide pos="3840"/>
      </p:guideLst>
    </p:cSldViewPr>
  </p:slideViewPr>
  <p:notesTextViewPr>
    <p:cViewPr>
      <p:scale>
        <a:sx n="3" d="2"/>
        <a:sy n="3" d="2"/>
      </p:scale>
      <p:origin x="0" y="0"/>
    </p:cViewPr>
  </p:notesTextViewPr>
  <p:sorterViewPr>
    <p:cViewPr>
      <p:scale>
        <a:sx n="125" d="100"/>
        <a:sy n="125" d="100"/>
      </p:scale>
      <p:origin x="0" y="-8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33FF6-A2DA-4375-8E1B-794903986B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58BB307-EFD4-471E-8459-0554B7942CCB}">
      <dgm:prSet/>
      <dgm:spPr/>
      <dgm:t>
        <a:bodyPr/>
        <a:lstStyle/>
        <a:p>
          <a:r>
            <a:rPr lang="en-US"/>
            <a:t>Colleges offer Degrees that include Quality Management</a:t>
          </a:r>
        </a:p>
      </dgm:t>
    </dgm:pt>
    <dgm:pt modelId="{7C5936B8-B5F2-4B69-AA7C-B99D4B6FF4C3}" type="parTrans" cxnId="{3A207F8C-C4AC-447F-B040-A6169566DEBA}">
      <dgm:prSet/>
      <dgm:spPr/>
      <dgm:t>
        <a:bodyPr/>
        <a:lstStyle/>
        <a:p>
          <a:endParaRPr lang="en-US"/>
        </a:p>
      </dgm:t>
    </dgm:pt>
    <dgm:pt modelId="{3039C453-6060-4F19-8446-12963AE9D683}" type="sibTrans" cxnId="{3A207F8C-C4AC-447F-B040-A6169566DEBA}">
      <dgm:prSet/>
      <dgm:spPr/>
      <dgm:t>
        <a:bodyPr/>
        <a:lstStyle/>
        <a:p>
          <a:endParaRPr lang="en-US"/>
        </a:p>
      </dgm:t>
    </dgm:pt>
    <dgm:pt modelId="{C704F356-D9CA-4295-90D3-9977E80C777E}">
      <dgm:prSet/>
      <dgm:spPr/>
      <dgm:t>
        <a:bodyPr/>
        <a:lstStyle/>
        <a:p>
          <a:r>
            <a:rPr lang="en-US"/>
            <a:t>MBA</a:t>
          </a:r>
        </a:p>
      </dgm:t>
    </dgm:pt>
    <dgm:pt modelId="{82E0F70E-4EBF-46AF-A23B-70C4F29A9F30}" type="parTrans" cxnId="{35945CA5-64E4-4418-893E-121B9AED1037}">
      <dgm:prSet/>
      <dgm:spPr/>
      <dgm:t>
        <a:bodyPr/>
        <a:lstStyle/>
        <a:p>
          <a:endParaRPr lang="en-US"/>
        </a:p>
      </dgm:t>
    </dgm:pt>
    <dgm:pt modelId="{8CC494F3-103F-41CA-8F7D-E8C67E0B40A1}" type="sibTrans" cxnId="{35945CA5-64E4-4418-893E-121B9AED1037}">
      <dgm:prSet/>
      <dgm:spPr/>
      <dgm:t>
        <a:bodyPr/>
        <a:lstStyle/>
        <a:p>
          <a:endParaRPr lang="en-US"/>
        </a:p>
      </dgm:t>
    </dgm:pt>
    <dgm:pt modelId="{961C92C5-D46E-4D78-8F8C-FEA49D635FA4}">
      <dgm:prSet/>
      <dgm:spPr/>
      <dgm:t>
        <a:bodyPr/>
        <a:lstStyle/>
        <a:p>
          <a:r>
            <a:rPr lang="en-US"/>
            <a:t>Operation Management</a:t>
          </a:r>
        </a:p>
      </dgm:t>
    </dgm:pt>
    <dgm:pt modelId="{D3F01B39-34E1-40EA-97A0-8E7E54072130}" type="parTrans" cxnId="{DEE897B7-552D-4FC8-98CD-C8EE0EC3DF18}">
      <dgm:prSet/>
      <dgm:spPr/>
      <dgm:t>
        <a:bodyPr/>
        <a:lstStyle/>
        <a:p>
          <a:endParaRPr lang="en-US"/>
        </a:p>
      </dgm:t>
    </dgm:pt>
    <dgm:pt modelId="{5A3D8D25-4D8C-4CEA-8048-5A9E107AB6ED}" type="sibTrans" cxnId="{DEE897B7-552D-4FC8-98CD-C8EE0EC3DF18}">
      <dgm:prSet/>
      <dgm:spPr/>
      <dgm:t>
        <a:bodyPr/>
        <a:lstStyle/>
        <a:p>
          <a:endParaRPr lang="en-US"/>
        </a:p>
      </dgm:t>
    </dgm:pt>
    <dgm:pt modelId="{3199C1A4-B9EA-4DE7-B256-506B64D36CDA}">
      <dgm:prSet/>
      <dgm:spPr/>
      <dgm:t>
        <a:bodyPr/>
        <a:lstStyle/>
        <a:p>
          <a:r>
            <a:rPr lang="en-US"/>
            <a:t>Business Sector Organizations offer certificates </a:t>
          </a:r>
        </a:p>
      </dgm:t>
    </dgm:pt>
    <dgm:pt modelId="{D72E9AD1-33A2-417C-8FFA-430CD6115217}" type="parTrans" cxnId="{EA234181-D929-4D94-A72F-4F7684CB6B73}">
      <dgm:prSet/>
      <dgm:spPr/>
      <dgm:t>
        <a:bodyPr/>
        <a:lstStyle/>
        <a:p>
          <a:endParaRPr lang="en-US"/>
        </a:p>
      </dgm:t>
    </dgm:pt>
    <dgm:pt modelId="{C92C1BA0-86EF-4105-A3FF-76DAABB0323C}" type="sibTrans" cxnId="{EA234181-D929-4D94-A72F-4F7684CB6B73}">
      <dgm:prSet/>
      <dgm:spPr/>
      <dgm:t>
        <a:bodyPr/>
        <a:lstStyle/>
        <a:p>
          <a:endParaRPr lang="en-US"/>
        </a:p>
      </dgm:t>
    </dgm:pt>
    <dgm:pt modelId="{0243ED51-150C-4910-BBFF-CD731EC9CF32}">
      <dgm:prSet/>
      <dgm:spPr/>
      <dgm:t>
        <a:bodyPr/>
        <a:lstStyle/>
        <a:p>
          <a:r>
            <a:rPr lang="en-US"/>
            <a:t>Institute for Healthcare Improvement</a:t>
          </a:r>
        </a:p>
      </dgm:t>
    </dgm:pt>
    <dgm:pt modelId="{45A262CB-1545-4949-9799-E162F9179382}" type="parTrans" cxnId="{D1F8F539-A3EB-488D-967F-858B90618DEB}">
      <dgm:prSet/>
      <dgm:spPr/>
      <dgm:t>
        <a:bodyPr/>
        <a:lstStyle/>
        <a:p>
          <a:endParaRPr lang="en-US"/>
        </a:p>
      </dgm:t>
    </dgm:pt>
    <dgm:pt modelId="{973DAC6E-1C15-4597-814A-595874310B16}" type="sibTrans" cxnId="{D1F8F539-A3EB-488D-967F-858B90618DEB}">
      <dgm:prSet/>
      <dgm:spPr/>
      <dgm:t>
        <a:bodyPr/>
        <a:lstStyle/>
        <a:p>
          <a:endParaRPr lang="en-US"/>
        </a:p>
      </dgm:t>
    </dgm:pt>
    <dgm:pt modelId="{DA0FBEB0-C5CB-47E5-BD39-4294963D1E0D}">
      <dgm:prSet/>
      <dgm:spPr/>
      <dgm:t>
        <a:bodyPr/>
        <a:lstStyle/>
        <a:p>
          <a:r>
            <a:rPr lang="en-US"/>
            <a:t>Excellence in Learning</a:t>
          </a:r>
        </a:p>
      </dgm:t>
    </dgm:pt>
    <dgm:pt modelId="{591F3184-7658-4341-BA2F-B2B28668FD14}" type="parTrans" cxnId="{A9253D66-C1BE-4F1D-8DAD-9ADAF7F74769}">
      <dgm:prSet/>
      <dgm:spPr/>
      <dgm:t>
        <a:bodyPr/>
        <a:lstStyle/>
        <a:p>
          <a:endParaRPr lang="en-US"/>
        </a:p>
      </dgm:t>
    </dgm:pt>
    <dgm:pt modelId="{7152E753-6323-49B8-852E-138D5DF03280}" type="sibTrans" cxnId="{A9253D66-C1BE-4F1D-8DAD-9ADAF7F74769}">
      <dgm:prSet/>
      <dgm:spPr/>
      <dgm:t>
        <a:bodyPr/>
        <a:lstStyle/>
        <a:p>
          <a:endParaRPr lang="en-US"/>
        </a:p>
      </dgm:t>
    </dgm:pt>
    <dgm:pt modelId="{3843ACA4-CA7E-4D96-BE06-93D4C0288634}">
      <dgm:prSet/>
      <dgm:spPr/>
      <dgm:t>
        <a:bodyPr/>
        <a:lstStyle/>
        <a:p>
          <a:r>
            <a:rPr lang="en-US" dirty="0"/>
            <a:t>World Class Manufacturing</a:t>
          </a:r>
        </a:p>
      </dgm:t>
    </dgm:pt>
    <dgm:pt modelId="{B99DD57E-E126-4ABD-BF22-22FB3C496A1F}" type="parTrans" cxnId="{298505AD-49E6-47B9-88ED-3AAB07AEA061}">
      <dgm:prSet/>
      <dgm:spPr/>
      <dgm:t>
        <a:bodyPr/>
        <a:lstStyle/>
        <a:p>
          <a:endParaRPr lang="en-US"/>
        </a:p>
      </dgm:t>
    </dgm:pt>
    <dgm:pt modelId="{5D1EBD82-2497-499F-A244-2C5FF5D126A4}" type="sibTrans" cxnId="{298505AD-49E6-47B9-88ED-3AAB07AEA061}">
      <dgm:prSet/>
      <dgm:spPr/>
      <dgm:t>
        <a:bodyPr/>
        <a:lstStyle/>
        <a:p>
          <a:endParaRPr lang="en-US"/>
        </a:p>
      </dgm:t>
    </dgm:pt>
    <dgm:pt modelId="{C51F6BDA-941F-4BA2-8D6F-588E29005C4E}">
      <dgm:prSet/>
      <dgm:spPr/>
      <dgm:t>
        <a:bodyPr/>
        <a:lstStyle/>
        <a:p>
          <a:r>
            <a:rPr lang="en-US" dirty="0"/>
            <a:t>Consultants, Non-Profits and Coaches offer training</a:t>
          </a:r>
        </a:p>
      </dgm:t>
    </dgm:pt>
    <dgm:pt modelId="{AAE8B809-01C0-4457-B2CF-9BD1972A34BA}" type="parTrans" cxnId="{4E6C8E28-5034-4C4F-94B2-4F050B636DDC}">
      <dgm:prSet/>
      <dgm:spPr/>
      <dgm:t>
        <a:bodyPr/>
        <a:lstStyle/>
        <a:p>
          <a:endParaRPr lang="en-US"/>
        </a:p>
      </dgm:t>
    </dgm:pt>
    <dgm:pt modelId="{BB6A46E5-9763-4495-9B7F-816BBCE4BEB9}" type="sibTrans" cxnId="{4E6C8E28-5034-4C4F-94B2-4F050B636DDC}">
      <dgm:prSet/>
      <dgm:spPr/>
      <dgm:t>
        <a:bodyPr/>
        <a:lstStyle/>
        <a:p>
          <a:endParaRPr lang="en-US"/>
        </a:p>
      </dgm:t>
    </dgm:pt>
    <dgm:pt modelId="{52483003-B98C-450A-9BBF-2AA9FC3780E3}">
      <dgm:prSet/>
      <dgm:spPr/>
      <dgm:t>
        <a:bodyPr/>
        <a:lstStyle/>
        <a:p>
          <a:r>
            <a:rPr lang="en-US"/>
            <a:t>In every methodology</a:t>
          </a:r>
        </a:p>
      </dgm:t>
    </dgm:pt>
    <dgm:pt modelId="{50A75BE4-C853-4360-9E33-48AE96C87032}" type="parTrans" cxnId="{EC6CA5CF-EFD6-4261-B42A-BE3276F38E35}">
      <dgm:prSet/>
      <dgm:spPr/>
      <dgm:t>
        <a:bodyPr/>
        <a:lstStyle/>
        <a:p>
          <a:endParaRPr lang="en-US"/>
        </a:p>
      </dgm:t>
    </dgm:pt>
    <dgm:pt modelId="{37A3A62E-3662-4923-A4A6-42CE33771DC8}" type="sibTrans" cxnId="{EC6CA5CF-EFD6-4261-B42A-BE3276F38E35}">
      <dgm:prSet/>
      <dgm:spPr/>
      <dgm:t>
        <a:bodyPr/>
        <a:lstStyle/>
        <a:p>
          <a:endParaRPr lang="en-US"/>
        </a:p>
      </dgm:t>
    </dgm:pt>
    <dgm:pt modelId="{742D0A83-766E-4D59-9B03-ECF110C6C512}">
      <dgm:prSet/>
      <dgm:spPr/>
      <dgm:t>
        <a:bodyPr/>
        <a:lstStyle/>
        <a:p>
          <a:r>
            <a:rPr lang="en-US"/>
            <a:t>National Baldrige Program</a:t>
          </a:r>
        </a:p>
      </dgm:t>
    </dgm:pt>
    <dgm:pt modelId="{A417D6CA-459C-4775-AA6A-E60F89629BCB}" type="parTrans" cxnId="{51E2BEE0-3445-4164-A4FD-59A9B19B3864}">
      <dgm:prSet/>
      <dgm:spPr/>
      <dgm:t>
        <a:bodyPr/>
        <a:lstStyle/>
        <a:p>
          <a:endParaRPr lang="en-US"/>
        </a:p>
      </dgm:t>
    </dgm:pt>
    <dgm:pt modelId="{E1A4F679-AFCB-47FE-9A5B-043B42831D2C}" type="sibTrans" cxnId="{51E2BEE0-3445-4164-A4FD-59A9B19B3864}">
      <dgm:prSet/>
      <dgm:spPr/>
      <dgm:t>
        <a:bodyPr/>
        <a:lstStyle/>
        <a:p>
          <a:endParaRPr lang="en-US"/>
        </a:p>
      </dgm:t>
    </dgm:pt>
    <dgm:pt modelId="{13339B2D-555A-4709-9EFC-B199326B9E3B}">
      <dgm:prSet/>
      <dgm:spPr/>
      <dgm:t>
        <a:bodyPr/>
        <a:lstStyle/>
        <a:p>
          <a:r>
            <a:rPr lang="en-US"/>
            <a:t>National Performance Excellence Framework</a:t>
          </a:r>
        </a:p>
      </dgm:t>
    </dgm:pt>
    <dgm:pt modelId="{C06A6EAE-F7B5-4A4F-BD99-7682F20B1F2D}" type="parTrans" cxnId="{6E7BF24C-266C-40D2-9B31-6AA6DDA56B86}">
      <dgm:prSet/>
      <dgm:spPr/>
      <dgm:t>
        <a:bodyPr/>
        <a:lstStyle/>
        <a:p>
          <a:endParaRPr lang="en-US"/>
        </a:p>
      </dgm:t>
    </dgm:pt>
    <dgm:pt modelId="{D8CEBDA3-9433-43B5-8AD3-DB2CF05BB3FD}" type="sibTrans" cxnId="{6E7BF24C-266C-40D2-9B31-6AA6DDA56B86}">
      <dgm:prSet/>
      <dgm:spPr/>
      <dgm:t>
        <a:bodyPr/>
        <a:lstStyle/>
        <a:p>
          <a:endParaRPr lang="en-US"/>
        </a:p>
      </dgm:t>
    </dgm:pt>
    <dgm:pt modelId="{F18914D5-A7C0-4185-BD82-B7C958CB6ADD}">
      <dgm:prSet/>
      <dgm:spPr/>
      <dgm:t>
        <a:bodyPr/>
        <a:lstStyle/>
        <a:p>
          <a:r>
            <a:rPr lang="en-US" dirty="0"/>
            <a:t>New Mexico Professional Groups </a:t>
          </a:r>
        </a:p>
      </dgm:t>
    </dgm:pt>
    <dgm:pt modelId="{C61CDD44-8A0E-4662-8516-2228C8F95EA5}" type="parTrans" cxnId="{06A8DBA2-87DF-41F9-A91A-013A4E6C6399}">
      <dgm:prSet/>
      <dgm:spPr/>
      <dgm:t>
        <a:bodyPr/>
        <a:lstStyle/>
        <a:p>
          <a:endParaRPr lang="en-US"/>
        </a:p>
      </dgm:t>
    </dgm:pt>
    <dgm:pt modelId="{D160812C-D6D8-41E5-B421-B471B9924BFA}" type="sibTrans" cxnId="{06A8DBA2-87DF-41F9-A91A-013A4E6C6399}">
      <dgm:prSet/>
      <dgm:spPr/>
      <dgm:t>
        <a:bodyPr/>
        <a:lstStyle/>
        <a:p>
          <a:endParaRPr lang="en-US"/>
        </a:p>
      </dgm:t>
    </dgm:pt>
    <dgm:pt modelId="{2D0CEAD9-97E9-4231-BD69-40B2C654F75D}" type="pres">
      <dgm:prSet presAssocID="{BF333FF6-A2DA-4375-8E1B-794903986B52}" presName="linear" presStyleCnt="0">
        <dgm:presLayoutVars>
          <dgm:animLvl val="lvl"/>
          <dgm:resizeHandles val="exact"/>
        </dgm:presLayoutVars>
      </dgm:prSet>
      <dgm:spPr/>
    </dgm:pt>
    <dgm:pt modelId="{0BBDC8D3-6666-4F8E-BF95-60D22A680166}" type="pres">
      <dgm:prSet presAssocID="{A58BB307-EFD4-471E-8459-0554B7942CCB}" presName="parentText" presStyleLbl="node1" presStyleIdx="0" presStyleCnt="5">
        <dgm:presLayoutVars>
          <dgm:chMax val="0"/>
          <dgm:bulletEnabled val="1"/>
        </dgm:presLayoutVars>
      </dgm:prSet>
      <dgm:spPr/>
    </dgm:pt>
    <dgm:pt modelId="{4A748441-BEDD-4D65-BFDF-27B98C8117A2}" type="pres">
      <dgm:prSet presAssocID="{A58BB307-EFD4-471E-8459-0554B7942CCB}" presName="childText" presStyleLbl="revTx" presStyleIdx="0" presStyleCnt="4">
        <dgm:presLayoutVars>
          <dgm:bulletEnabled val="1"/>
        </dgm:presLayoutVars>
      </dgm:prSet>
      <dgm:spPr/>
    </dgm:pt>
    <dgm:pt modelId="{A8FEB5F0-4F41-4FA9-903B-7F44C47493D4}" type="pres">
      <dgm:prSet presAssocID="{3199C1A4-B9EA-4DE7-B256-506B64D36CDA}" presName="parentText" presStyleLbl="node1" presStyleIdx="1" presStyleCnt="5">
        <dgm:presLayoutVars>
          <dgm:chMax val="0"/>
          <dgm:bulletEnabled val="1"/>
        </dgm:presLayoutVars>
      </dgm:prSet>
      <dgm:spPr/>
    </dgm:pt>
    <dgm:pt modelId="{F756A0DA-6138-486D-9269-1952E50CD54E}" type="pres">
      <dgm:prSet presAssocID="{3199C1A4-B9EA-4DE7-B256-506B64D36CDA}" presName="childText" presStyleLbl="revTx" presStyleIdx="1" presStyleCnt="4">
        <dgm:presLayoutVars>
          <dgm:bulletEnabled val="1"/>
        </dgm:presLayoutVars>
      </dgm:prSet>
      <dgm:spPr/>
    </dgm:pt>
    <dgm:pt modelId="{9A397459-6857-4070-96E9-810190B31C2E}" type="pres">
      <dgm:prSet presAssocID="{C51F6BDA-941F-4BA2-8D6F-588E29005C4E}" presName="parentText" presStyleLbl="node1" presStyleIdx="2" presStyleCnt="5">
        <dgm:presLayoutVars>
          <dgm:chMax val="0"/>
          <dgm:bulletEnabled val="1"/>
        </dgm:presLayoutVars>
      </dgm:prSet>
      <dgm:spPr/>
    </dgm:pt>
    <dgm:pt modelId="{DA95B58B-3479-4FD8-A5D1-0338421F4CEA}" type="pres">
      <dgm:prSet presAssocID="{C51F6BDA-941F-4BA2-8D6F-588E29005C4E}" presName="childText" presStyleLbl="revTx" presStyleIdx="2" presStyleCnt="4">
        <dgm:presLayoutVars>
          <dgm:bulletEnabled val="1"/>
        </dgm:presLayoutVars>
      </dgm:prSet>
      <dgm:spPr/>
    </dgm:pt>
    <dgm:pt modelId="{C90A9730-77C8-4207-A80C-A5F9718C3DA2}" type="pres">
      <dgm:prSet presAssocID="{742D0A83-766E-4D59-9B03-ECF110C6C512}" presName="parentText" presStyleLbl="node1" presStyleIdx="3" presStyleCnt="5">
        <dgm:presLayoutVars>
          <dgm:chMax val="0"/>
          <dgm:bulletEnabled val="1"/>
        </dgm:presLayoutVars>
      </dgm:prSet>
      <dgm:spPr/>
    </dgm:pt>
    <dgm:pt modelId="{7CC20484-3EB8-45DE-A367-9D5A64DEB730}" type="pres">
      <dgm:prSet presAssocID="{742D0A83-766E-4D59-9B03-ECF110C6C512}" presName="childText" presStyleLbl="revTx" presStyleIdx="3" presStyleCnt="4">
        <dgm:presLayoutVars>
          <dgm:bulletEnabled val="1"/>
        </dgm:presLayoutVars>
      </dgm:prSet>
      <dgm:spPr/>
    </dgm:pt>
    <dgm:pt modelId="{28C0D06F-8639-4426-839F-46CD2FD25E63}" type="pres">
      <dgm:prSet presAssocID="{F18914D5-A7C0-4185-BD82-B7C958CB6ADD}" presName="parentText" presStyleLbl="node1" presStyleIdx="4" presStyleCnt="5">
        <dgm:presLayoutVars>
          <dgm:chMax val="0"/>
          <dgm:bulletEnabled val="1"/>
        </dgm:presLayoutVars>
      </dgm:prSet>
      <dgm:spPr/>
    </dgm:pt>
  </dgm:ptLst>
  <dgm:cxnLst>
    <dgm:cxn modelId="{EAEEC00D-C6A6-4754-AC8E-612881F3F152}" type="presOf" srcId="{C51F6BDA-941F-4BA2-8D6F-588E29005C4E}" destId="{9A397459-6857-4070-96E9-810190B31C2E}" srcOrd="0" destOrd="0" presId="urn:microsoft.com/office/officeart/2005/8/layout/vList2"/>
    <dgm:cxn modelId="{1AD3411E-6E1D-4F7C-AD81-197E6E7A5F79}" type="presOf" srcId="{DA0FBEB0-C5CB-47E5-BD39-4294963D1E0D}" destId="{F756A0DA-6138-486D-9269-1952E50CD54E}" srcOrd="0" destOrd="1" presId="urn:microsoft.com/office/officeart/2005/8/layout/vList2"/>
    <dgm:cxn modelId="{4E6C8E28-5034-4C4F-94B2-4F050B636DDC}" srcId="{BF333FF6-A2DA-4375-8E1B-794903986B52}" destId="{C51F6BDA-941F-4BA2-8D6F-588E29005C4E}" srcOrd="2" destOrd="0" parTransId="{AAE8B809-01C0-4457-B2CF-9BD1972A34BA}" sibTransId="{BB6A46E5-9763-4495-9B7F-816BBCE4BEB9}"/>
    <dgm:cxn modelId="{D9AF9928-533F-4178-96C5-EAA2EEF10BBE}" type="presOf" srcId="{F18914D5-A7C0-4185-BD82-B7C958CB6ADD}" destId="{28C0D06F-8639-4426-839F-46CD2FD25E63}" srcOrd="0" destOrd="0" presId="urn:microsoft.com/office/officeart/2005/8/layout/vList2"/>
    <dgm:cxn modelId="{3BB9F92C-56EB-4787-AFF7-8B75427E251B}" type="presOf" srcId="{A58BB307-EFD4-471E-8459-0554B7942CCB}" destId="{0BBDC8D3-6666-4F8E-BF95-60D22A680166}" srcOrd="0" destOrd="0" presId="urn:microsoft.com/office/officeart/2005/8/layout/vList2"/>
    <dgm:cxn modelId="{D1F8F539-A3EB-488D-967F-858B90618DEB}" srcId="{3199C1A4-B9EA-4DE7-B256-506B64D36CDA}" destId="{0243ED51-150C-4910-BBFF-CD731EC9CF32}" srcOrd="0" destOrd="0" parTransId="{45A262CB-1545-4949-9799-E162F9179382}" sibTransId="{973DAC6E-1C15-4597-814A-595874310B16}"/>
    <dgm:cxn modelId="{AF360E5F-C9E2-42A0-84E2-059DD12540DC}" type="presOf" srcId="{3199C1A4-B9EA-4DE7-B256-506B64D36CDA}" destId="{A8FEB5F0-4F41-4FA9-903B-7F44C47493D4}" srcOrd="0" destOrd="0" presId="urn:microsoft.com/office/officeart/2005/8/layout/vList2"/>
    <dgm:cxn modelId="{ED425B43-C5F8-47EB-A08D-CC037C2FB119}" type="presOf" srcId="{52483003-B98C-450A-9BBF-2AA9FC3780E3}" destId="{DA95B58B-3479-4FD8-A5D1-0338421F4CEA}" srcOrd="0" destOrd="0" presId="urn:microsoft.com/office/officeart/2005/8/layout/vList2"/>
    <dgm:cxn modelId="{A9253D66-C1BE-4F1D-8DAD-9ADAF7F74769}" srcId="{3199C1A4-B9EA-4DE7-B256-506B64D36CDA}" destId="{DA0FBEB0-C5CB-47E5-BD39-4294963D1E0D}" srcOrd="1" destOrd="0" parTransId="{591F3184-7658-4341-BA2F-B2B28668FD14}" sibTransId="{7152E753-6323-49B8-852E-138D5DF03280}"/>
    <dgm:cxn modelId="{6E7BF24C-266C-40D2-9B31-6AA6DDA56B86}" srcId="{742D0A83-766E-4D59-9B03-ECF110C6C512}" destId="{13339B2D-555A-4709-9EFC-B199326B9E3B}" srcOrd="0" destOrd="0" parTransId="{C06A6EAE-F7B5-4A4F-BD99-7682F20B1F2D}" sibTransId="{D8CEBDA3-9433-43B5-8AD3-DB2CF05BB3FD}"/>
    <dgm:cxn modelId="{74EE1F6E-7E8A-481E-8362-F54DD4212E56}" type="presOf" srcId="{961C92C5-D46E-4D78-8F8C-FEA49D635FA4}" destId="{4A748441-BEDD-4D65-BFDF-27B98C8117A2}" srcOrd="0" destOrd="1" presId="urn:microsoft.com/office/officeart/2005/8/layout/vList2"/>
    <dgm:cxn modelId="{9030EE71-4405-4DF9-9A2D-2BC0474ABE33}" type="presOf" srcId="{742D0A83-766E-4D59-9B03-ECF110C6C512}" destId="{C90A9730-77C8-4207-A80C-A5F9718C3DA2}" srcOrd="0" destOrd="0" presId="urn:microsoft.com/office/officeart/2005/8/layout/vList2"/>
    <dgm:cxn modelId="{1DB36C54-5350-4204-8820-4AB22603940D}" type="presOf" srcId="{0243ED51-150C-4910-BBFF-CD731EC9CF32}" destId="{F756A0DA-6138-486D-9269-1952E50CD54E}" srcOrd="0" destOrd="0" presId="urn:microsoft.com/office/officeart/2005/8/layout/vList2"/>
    <dgm:cxn modelId="{EA234181-D929-4D94-A72F-4F7684CB6B73}" srcId="{BF333FF6-A2DA-4375-8E1B-794903986B52}" destId="{3199C1A4-B9EA-4DE7-B256-506B64D36CDA}" srcOrd="1" destOrd="0" parTransId="{D72E9AD1-33A2-417C-8FFA-430CD6115217}" sibTransId="{C92C1BA0-86EF-4105-A3FF-76DAABB0323C}"/>
    <dgm:cxn modelId="{3A207F8C-C4AC-447F-B040-A6169566DEBA}" srcId="{BF333FF6-A2DA-4375-8E1B-794903986B52}" destId="{A58BB307-EFD4-471E-8459-0554B7942CCB}" srcOrd="0" destOrd="0" parTransId="{7C5936B8-B5F2-4B69-AA7C-B99D4B6FF4C3}" sibTransId="{3039C453-6060-4F19-8446-12963AE9D683}"/>
    <dgm:cxn modelId="{06A8DBA2-87DF-41F9-A91A-013A4E6C6399}" srcId="{BF333FF6-A2DA-4375-8E1B-794903986B52}" destId="{F18914D5-A7C0-4185-BD82-B7C958CB6ADD}" srcOrd="4" destOrd="0" parTransId="{C61CDD44-8A0E-4662-8516-2228C8F95EA5}" sibTransId="{D160812C-D6D8-41E5-B421-B471B9924BFA}"/>
    <dgm:cxn modelId="{35945CA5-64E4-4418-893E-121B9AED1037}" srcId="{A58BB307-EFD4-471E-8459-0554B7942CCB}" destId="{C704F356-D9CA-4295-90D3-9977E80C777E}" srcOrd="0" destOrd="0" parTransId="{82E0F70E-4EBF-46AF-A23B-70C4F29A9F30}" sibTransId="{8CC494F3-103F-41CA-8F7D-E8C67E0B40A1}"/>
    <dgm:cxn modelId="{298505AD-49E6-47B9-88ED-3AAB07AEA061}" srcId="{3199C1A4-B9EA-4DE7-B256-506B64D36CDA}" destId="{3843ACA4-CA7E-4D96-BE06-93D4C0288634}" srcOrd="2" destOrd="0" parTransId="{B99DD57E-E126-4ABD-BF22-22FB3C496A1F}" sibTransId="{5D1EBD82-2497-499F-A244-2C5FF5D126A4}"/>
    <dgm:cxn modelId="{DEE897B7-552D-4FC8-98CD-C8EE0EC3DF18}" srcId="{A58BB307-EFD4-471E-8459-0554B7942CCB}" destId="{961C92C5-D46E-4D78-8F8C-FEA49D635FA4}" srcOrd="1" destOrd="0" parTransId="{D3F01B39-34E1-40EA-97A0-8E7E54072130}" sibTransId="{5A3D8D25-4D8C-4CEA-8048-5A9E107AB6ED}"/>
    <dgm:cxn modelId="{330F8DC7-9ADD-46F4-A702-7D482DFC1893}" type="presOf" srcId="{3843ACA4-CA7E-4D96-BE06-93D4C0288634}" destId="{F756A0DA-6138-486D-9269-1952E50CD54E}" srcOrd="0" destOrd="2" presId="urn:microsoft.com/office/officeart/2005/8/layout/vList2"/>
    <dgm:cxn modelId="{EC6CA5CF-EFD6-4261-B42A-BE3276F38E35}" srcId="{C51F6BDA-941F-4BA2-8D6F-588E29005C4E}" destId="{52483003-B98C-450A-9BBF-2AA9FC3780E3}" srcOrd="0" destOrd="0" parTransId="{50A75BE4-C853-4360-9E33-48AE96C87032}" sibTransId="{37A3A62E-3662-4923-A4A6-42CE33771DC8}"/>
    <dgm:cxn modelId="{51E2BEE0-3445-4164-A4FD-59A9B19B3864}" srcId="{BF333FF6-A2DA-4375-8E1B-794903986B52}" destId="{742D0A83-766E-4D59-9B03-ECF110C6C512}" srcOrd="3" destOrd="0" parTransId="{A417D6CA-459C-4775-AA6A-E60F89629BCB}" sibTransId="{E1A4F679-AFCB-47FE-9A5B-043B42831D2C}"/>
    <dgm:cxn modelId="{B3516AE6-C836-45F3-90DB-A7BB3FC3DCDA}" type="presOf" srcId="{13339B2D-555A-4709-9EFC-B199326B9E3B}" destId="{7CC20484-3EB8-45DE-A367-9D5A64DEB730}" srcOrd="0" destOrd="0" presId="urn:microsoft.com/office/officeart/2005/8/layout/vList2"/>
    <dgm:cxn modelId="{84EEA5E8-BEE6-45A4-992B-6420D21A1AB3}" type="presOf" srcId="{C704F356-D9CA-4295-90D3-9977E80C777E}" destId="{4A748441-BEDD-4D65-BFDF-27B98C8117A2}" srcOrd="0" destOrd="0" presId="urn:microsoft.com/office/officeart/2005/8/layout/vList2"/>
    <dgm:cxn modelId="{D31E98F4-B034-416C-BC0F-B25D15C1A025}" type="presOf" srcId="{BF333FF6-A2DA-4375-8E1B-794903986B52}" destId="{2D0CEAD9-97E9-4231-BD69-40B2C654F75D}" srcOrd="0" destOrd="0" presId="urn:microsoft.com/office/officeart/2005/8/layout/vList2"/>
    <dgm:cxn modelId="{7742724E-3028-48DF-95A1-A5A25293C988}" type="presParOf" srcId="{2D0CEAD9-97E9-4231-BD69-40B2C654F75D}" destId="{0BBDC8D3-6666-4F8E-BF95-60D22A680166}" srcOrd="0" destOrd="0" presId="urn:microsoft.com/office/officeart/2005/8/layout/vList2"/>
    <dgm:cxn modelId="{AC834F40-8B32-4A19-8B8F-2BF5D5C83104}" type="presParOf" srcId="{2D0CEAD9-97E9-4231-BD69-40B2C654F75D}" destId="{4A748441-BEDD-4D65-BFDF-27B98C8117A2}" srcOrd="1" destOrd="0" presId="urn:microsoft.com/office/officeart/2005/8/layout/vList2"/>
    <dgm:cxn modelId="{292C3D55-9701-4CFB-B7D4-0C7D476F6A1D}" type="presParOf" srcId="{2D0CEAD9-97E9-4231-BD69-40B2C654F75D}" destId="{A8FEB5F0-4F41-4FA9-903B-7F44C47493D4}" srcOrd="2" destOrd="0" presId="urn:microsoft.com/office/officeart/2005/8/layout/vList2"/>
    <dgm:cxn modelId="{C1F9456A-0354-4D5E-8469-0CB716001C07}" type="presParOf" srcId="{2D0CEAD9-97E9-4231-BD69-40B2C654F75D}" destId="{F756A0DA-6138-486D-9269-1952E50CD54E}" srcOrd="3" destOrd="0" presId="urn:microsoft.com/office/officeart/2005/8/layout/vList2"/>
    <dgm:cxn modelId="{688DD867-66BC-4855-8774-AF1B9EA8862C}" type="presParOf" srcId="{2D0CEAD9-97E9-4231-BD69-40B2C654F75D}" destId="{9A397459-6857-4070-96E9-810190B31C2E}" srcOrd="4" destOrd="0" presId="urn:microsoft.com/office/officeart/2005/8/layout/vList2"/>
    <dgm:cxn modelId="{2C802982-492E-4822-8372-E3470CF74756}" type="presParOf" srcId="{2D0CEAD9-97E9-4231-BD69-40B2C654F75D}" destId="{DA95B58B-3479-4FD8-A5D1-0338421F4CEA}" srcOrd="5" destOrd="0" presId="urn:microsoft.com/office/officeart/2005/8/layout/vList2"/>
    <dgm:cxn modelId="{B4DFDAE0-D4A6-41EF-8002-DA044FA5FB8D}" type="presParOf" srcId="{2D0CEAD9-97E9-4231-BD69-40B2C654F75D}" destId="{C90A9730-77C8-4207-A80C-A5F9718C3DA2}" srcOrd="6" destOrd="0" presId="urn:microsoft.com/office/officeart/2005/8/layout/vList2"/>
    <dgm:cxn modelId="{1DA0CA6D-AB64-4DF7-8FF6-3F25C8A7A15E}" type="presParOf" srcId="{2D0CEAD9-97E9-4231-BD69-40B2C654F75D}" destId="{7CC20484-3EB8-45DE-A367-9D5A64DEB730}" srcOrd="7" destOrd="0" presId="urn:microsoft.com/office/officeart/2005/8/layout/vList2"/>
    <dgm:cxn modelId="{883AE03C-33E4-41AA-9CB3-CEFA43A67901}" type="presParOf" srcId="{2D0CEAD9-97E9-4231-BD69-40B2C654F75D}" destId="{28C0D06F-8639-4426-839F-46CD2FD25E6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8E8939-2A1B-421A-A514-E2ADEA5CE3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1EBCFC-974C-4BB1-99EE-CDC07D2004A0}">
      <dgm:prSet/>
      <dgm:spPr/>
      <dgm:t>
        <a:bodyPr/>
        <a:lstStyle/>
        <a:p>
          <a:r>
            <a:rPr lang="en-US"/>
            <a:t>YOU</a:t>
          </a:r>
        </a:p>
      </dgm:t>
    </dgm:pt>
    <dgm:pt modelId="{3769445B-4E7C-4B92-AE3A-F8DFF2DC7E1F}" type="parTrans" cxnId="{88C5DE99-CD42-4B5E-8F87-43A40CCCCB1E}">
      <dgm:prSet/>
      <dgm:spPr/>
      <dgm:t>
        <a:bodyPr/>
        <a:lstStyle/>
        <a:p>
          <a:endParaRPr lang="en-US"/>
        </a:p>
      </dgm:t>
    </dgm:pt>
    <dgm:pt modelId="{67745967-41CD-4343-AC97-54615AC5EAAC}" type="sibTrans" cxnId="{88C5DE99-CD42-4B5E-8F87-43A40CCCCB1E}">
      <dgm:prSet/>
      <dgm:spPr/>
      <dgm:t>
        <a:bodyPr/>
        <a:lstStyle/>
        <a:p>
          <a:endParaRPr lang="en-US"/>
        </a:p>
      </dgm:t>
    </dgm:pt>
    <dgm:pt modelId="{6E02DDF8-B12F-4573-8BFD-772907112FD6}">
      <dgm:prSet/>
      <dgm:spPr/>
      <dgm:t>
        <a:bodyPr/>
        <a:lstStyle/>
        <a:p>
          <a:r>
            <a:rPr lang="en-US" dirty="0"/>
            <a:t>Enhances quality knowledge through expert examiner training and the examiner process</a:t>
          </a:r>
        </a:p>
      </dgm:t>
    </dgm:pt>
    <dgm:pt modelId="{2D282628-8FCF-4905-AD7A-9CB0E9BCA3D1}" type="parTrans" cxnId="{D28D94DD-7F2C-4525-9A4A-A9EAFAEC6BC8}">
      <dgm:prSet/>
      <dgm:spPr/>
      <dgm:t>
        <a:bodyPr/>
        <a:lstStyle/>
        <a:p>
          <a:endParaRPr lang="en-US"/>
        </a:p>
      </dgm:t>
    </dgm:pt>
    <dgm:pt modelId="{DFCCDD81-EF7C-486E-93D8-E938B12D9A59}" type="sibTrans" cxnId="{D28D94DD-7F2C-4525-9A4A-A9EAFAEC6BC8}">
      <dgm:prSet/>
      <dgm:spPr/>
      <dgm:t>
        <a:bodyPr/>
        <a:lstStyle/>
        <a:p>
          <a:endParaRPr lang="en-US"/>
        </a:p>
      </dgm:t>
    </dgm:pt>
    <dgm:pt modelId="{0BB31B04-F444-42B9-A25F-E18A11B0F9AD}">
      <dgm:prSet/>
      <dgm:spPr/>
      <dgm:t>
        <a:bodyPr/>
        <a:lstStyle/>
        <a:p>
          <a:r>
            <a:rPr lang="en-US" dirty="0"/>
            <a:t>Builds your career - Receive Recognition</a:t>
          </a:r>
        </a:p>
      </dgm:t>
    </dgm:pt>
    <dgm:pt modelId="{65508E4B-4954-40FD-A371-7845F5D6E34C}" type="parTrans" cxnId="{2B2E8E76-9B7A-476E-93D7-9D49540EB85D}">
      <dgm:prSet/>
      <dgm:spPr/>
      <dgm:t>
        <a:bodyPr/>
        <a:lstStyle/>
        <a:p>
          <a:endParaRPr lang="en-US"/>
        </a:p>
      </dgm:t>
    </dgm:pt>
    <dgm:pt modelId="{8DF72701-B171-4BE5-90AE-9583A81B4421}" type="sibTrans" cxnId="{2B2E8E76-9B7A-476E-93D7-9D49540EB85D}">
      <dgm:prSet/>
      <dgm:spPr/>
      <dgm:t>
        <a:bodyPr/>
        <a:lstStyle/>
        <a:p>
          <a:endParaRPr lang="en-US"/>
        </a:p>
      </dgm:t>
    </dgm:pt>
    <dgm:pt modelId="{89576490-C03B-4320-8309-4B26FF70159E}">
      <dgm:prSet/>
      <dgm:spPr/>
      <dgm:t>
        <a:bodyPr/>
        <a:lstStyle/>
        <a:p>
          <a:r>
            <a:rPr lang="en-US" dirty="0"/>
            <a:t>Builds a network of quality-minded friends</a:t>
          </a:r>
        </a:p>
      </dgm:t>
    </dgm:pt>
    <dgm:pt modelId="{8AA0C4EC-1CD9-4EF5-8BCC-C432E6B561FA}" type="parTrans" cxnId="{F6776BC4-C8F4-45E8-9677-6F0D18713111}">
      <dgm:prSet/>
      <dgm:spPr/>
      <dgm:t>
        <a:bodyPr/>
        <a:lstStyle/>
        <a:p>
          <a:endParaRPr lang="en-US"/>
        </a:p>
      </dgm:t>
    </dgm:pt>
    <dgm:pt modelId="{6C6AF371-66BE-488B-A33B-57DEF83431C8}" type="sibTrans" cxnId="{F6776BC4-C8F4-45E8-9677-6F0D18713111}">
      <dgm:prSet/>
      <dgm:spPr/>
      <dgm:t>
        <a:bodyPr/>
        <a:lstStyle/>
        <a:p>
          <a:endParaRPr lang="en-US"/>
        </a:p>
      </dgm:t>
    </dgm:pt>
    <dgm:pt modelId="{36B148C9-09F8-4526-98C9-464B80232DBD}">
      <dgm:prSet/>
      <dgm:spPr/>
      <dgm:t>
        <a:bodyPr/>
        <a:lstStyle/>
        <a:p>
          <a:r>
            <a:rPr lang="en-US"/>
            <a:t>Builds your reputation as Ambassador for quality improvement</a:t>
          </a:r>
        </a:p>
      </dgm:t>
    </dgm:pt>
    <dgm:pt modelId="{FED4CD17-A3AE-4010-BFF3-34EADB4D1625}" type="parTrans" cxnId="{CFCD1322-A00F-4A8C-BC72-DAFD3E95A0CF}">
      <dgm:prSet/>
      <dgm:spPr/>
      <dgm:t>
        <a:bodyPr/>
        <a:lstStyle/>
        <a:p>
          <a:endParaRPr lang="en-US"/>
        </a:p>
      </dgm:t>
    </dgm:pt>
    <dgm:pt modelId="{2F8C65F4-90DE-4B04-8450-E2A6675CCE0F}" type="sibTrans" cxnId="{CFCD1322-A00F-4A8C-BC72-DAFD3E95A0CF}">
      <dgm:prSet/>
      <dgm:spPr/>
      <dgm:t>
        <a:bodyPr/>
        <a:lstStyle/>
        <a:p>
          <a:endParaRPr lang="en-US"/>
        </a:p>
      </dgm:t>
    </dgm:pt>
    <dgm:pt modelId="{3B8C6F33-A168-4BAF-8E99-45EB4B97CADF}">
      <dgm:prSet/>
      <dgm:spPr/>
      <dgm:t>
        <a:bodyPr/>
        <a:lstStyle/>
        <a:p>
          <a:r>
            <a:rPr lang="en-US" dirty="0"/>
            <a:t>Improves your analytical, team building and consensus skills</a:t>
          </a:r>
        </a:p>
      </dgm:t>
    </dgm:pt>
    <dgm:pt modelId="{4745D43E-5BC9-4C76-9B92-ACF24B43B055}" type="parTrans" cxnId="{FF3696F1-472D-4486-BE39-56BDCD348B4A}">
      <dgm:prSet/>
      <dgm:spPr/>
      <dgm:t>
        <a:bodyPr/>
        <a:lstStyle/>
        <a:p>
          <a:endParaRPr lang="en-US"/>
        </a:p>
      </dgm:t>
    </dgm:pt>
    <dgm:pt modelId="{A45B10D5-81CD-4227-83C6-574947E55ACB}" type="sibTrans" cxnId="{FF3696F1-472D-4486-BE39-56BDCD348B4A}">
      <dgm:prSet/>
      <dgm:spPr/>
      <dgm:t>
        <a:bodyPr/>
        <a:lstStyle/>
        <a:p>
          <a:endParaRPr lang="en-US"/>
        </a:p>
      </dgm:t>
    </dgm:pt>
    <dgm:pt modelId="{A8B586CD-F93A-429F-9F2B-7686DA2D2794}">
      <dgm:prSet/>
      <dgm:spPr/>
      <dgm:t>
        <a:bodyPr/>
        <a:lstStyle/>
        <a:p>
          <a:r>
            <a:rPr lang="en-US"/>
            <a:t>Improves your oral and written communication</a:t>
          </a:r>
        </a:p>
      </dgm:t>
    </dgm:pt>
    <dgm:pt modelId="{6DB28088-85F9-4D3B-8543-703AC9F1B788}" type="parTrans" cxnId="{CD0DC52C-719E-4418-B330-E42C318A9AC3}">
      <dgm:prSet/>
      <dgm:spPr/>
      <dgm:t>
        <a:bodyPr/>
        <a:lstStyle/>
        <a:p>
          <a:endParaRPr lang="en-US"/>
        </a:p>
      </dgm:t>
    </dgm:pt>
    <dgm:pt modelId="{0EBAF698-FDF6-4E01-A32F-FDD6947FD1F1}" type="sibTrans" cxnId="{CD0DC52C-719E-4418-B330-E42C318A9AC3}">
      <dgm:prSet/>
      <dgm:spPr/>
      <dgm:t>
        <a:bodyPr/>
        <a:lstStyle/>
        <a:p>
          <a:endParaRPr lang="en-US"/>
        </a:p>
      </dgm:t>
    </dgm:pt>
    <dgm:pt modelId="{9A53CE9C-1ABB-44D2-A0C0-E12A6C864738}">
      <dgm:prSet/>
      <dgm:spPr/>
      <dgm:t>
        <a:bodyPr/>
        <a:lstStyle/>
        <a:p>
          <a:r>
            <a:rPr lang="en-US"/>
            <a:t>Opens doors and conversations</a:t>
          </a:r>
        </a:p>
      </dgm:t>
    </dgm:pt>
    <dgm:pt modelId="{DC39D549-FB80-4F77-A8FA-52110E01C3A4}" type="parTrans" cxnId="{5F2A6D4F-54ED-4BE0-B106-019116B9A538}">
      <dgm:prSet/>
      <dgm:spPr/>
      <dgm:t>
        <a:bodyPr/>
        <a:lstStyle/>
        <a:p>
          <a:endParaRPr lang="en-US"/>
        </a:p>
      </dgm:t>
    </dgm:pt>
    <dgm:pt modelId="{01FBE2E3-53A7-45E7-B8C2-0D3E3C292095}" type="sibTrans" cxnId="{5F2A6D4F-54ED-4BE0-B106-019116B9A538}">
      <dgm:prSet/>
      <dgm:spPr/>
      <dgm:t>
        <a:bodyPr/>
        <a:lstStyle/>
        <a:p>
          <a:endParaRPr lang="en-US"/>
        </a:p>
      </dgm:t>
    </dgm:pt>
    <dgm:pt modelId="{3A17B546-4D4F-4357-83F9-9C8CA0B05E52}">
      <dgm:prSet/>
      <dgm:spPr/>
      <dgm:t>
        <a:bodyPr/>
        <a:lstStyle/>
        <a:p>
          <a:r>
            <a:rPr lang="en-US"/>
            <a:t>Expands your view of quality improvement</a:t>
          </a:r>
        </a:p>
      </dgm:t>
    </dgm:pt>
    <dgm:pt modelId="{1956527D-E7A9-49FC-B238-6F8745FEDA42}" type="parTrans" cxnId="{BDEE48A8-00EA-462B-8684-6E8CF7298AAA}">
      <dgm:prSet/>
      <dgm:spPr/>
      <dgm:t>
        <a:bodyPr/>
        <a:lstStyle/>
        <a:p>
          <a:endParaRPr lang="en-US"/>
        </a:p>
      </dgm:t>
    </dgm:pt>
    <dgm:pt modelId="{E7DBB83D-0DC5-4AF7-B889-9CD342425BB7}" type="sibTrans" cxnId="{BDEE48A8-00EA-462B-8684-6E8CF7298AAA}">
      <dgm:prSet/>
      <dgm:spPr/>
      <dgm:t>
        <a:bodyPr/>
        <a:lstStyle/>
        <a:p>
          <a:endParaRPr lang="en-US"/>
        </a:p>
      </dgm:t>
    </dgm:pt>
    <dgm:pt modelId="{72E0FA0F-4BE3-4655-AA11-35F96B8BFB32}">
      <dgm:prSet/>
      <dgm:spPr/>
      <dgm:t>
        <a:bodyPr/>
        <a:lstStyle/>
        <a:p>
          <a:r>
            <a:rPr lang="en-US" dirty="0"/>
            <a:t>Keeps your brain sharp</a:t>
          </a:r>
        </a:p>
      </dgm:t>
    </dgm:pt>
    <dgm:pt modelId="{100DF512-0BA5-46C5-9918-EE0370B1F0D0}" type="parTrans" cxnId="{6DA92E2D-CC47-497F-AD99-E7525CFF6D4B}">
      <dgm:prSet/>
      <dgm:spPr/>
      <dgm:t>
        <a:bodyPr/>
        <a:lstStyle/>
        <a:p>
          <a:endParaRPr lang="en-US"/>
        </a:p>
      </dgm:t>
    </dgm:pt>
    <dgm:pt modelId="{F799F07E-3DE1-4C30-9B97-8FDB283A9FCF}" type="sibTrans" cxnId="{6DA92E2D-CC47-497F-AD99-E7525CFF6D4B}">
      <dgm:prSet/>
      <dgm:spPr/>
      <dgm:t>
        <a:bodyPr/>
        <a:lstStyle/>
        <a:p>
          <a:endParaRPr lang="en-US"/>
        </a:p>
      </dgm:t>
    </dgm:pt>
    <dgm:pt modelId="{C241BBDA-D4B4-4F16-AA8A-D0459EDF4E5D}">
      <dgm:prSet/>
      <dgm:spPr/>
      <dgm:t>
        <a:bodyPr/>
        <a:lstStyle/>
        <a:p>
          <a:r>
            <a:rPr lang="en-US" dirty="0"/>
            <a:t>Strengthens your ability to apply the performance excellence concepts within your organization</a:t>
          </a:r>
        </a:p>
      </dgm:t>
    </dgm:pt>
    <dgm:pt modelId="{73178BF9-0734-4E26-9899-2561E4FBD08F}" type="parTrans" cxnId="{5EF80D74-A257-491E-8D02-87B1AF22B82F}">
      <dgm:prSet/>
      <dgm:spPr/>
      <dgm:t>
        <a:bodyPr/>
        <a:lstStyle/>
        <a:p>
          <a:endParaRPr lang="en-US"/>
        </a:p>
      </dgm:t>
    </dgm:pt>
    <dgm:pt modelId="{00387309-E378-4D0D-8BB3-DCC52B556EC8}" type="sibTrans" cxnId="{5EF80D74-A257-491E-8D02-87B1AF22B82F}">
      <dgm:prSet/>
      <dgm:spPr/>
      <dgm:t>
        <a:bodyPr/>
        <a:lstStyle/>
        <a:p>
          <a:endParaRPr lang="en-US"/>
        </a:p>
      </dgm:t>
    </dgm:pt>
    <dgm:pt modelId="{E33E018E-5220-4803-8DC7-37AD77492BB9}">
      <dgm:prSet/>
      <dgm:spPr/>
      <dgm:t>
        <a:bodyPr/>
        <a:lstStyle/>
        <a:p>
          <a:r>
            <a:rPr lang="en-US" dirty="0"/>
            <a:t>Improves your understanding of systems</a:t>
          </a:r>
        </a:p>
      </dgm:t>
    </dgm:pt>
    <dgm:pt modelId="{D3B395C5-E42B-40F7-AD1D-4CD45049E473}" type="parTrans" cxnId="{79267F8E-E634-4506-8891-2347484EA75B}">
      <dgm:prSet/>
      <dgm:spPr/>
      <dgm:t>
        <a:bodyPr/>
        <a:lstStyle/>
        <a:p>
          <a:endParaRPr lang="en-US"/>
        </a:p>
      </dgm:t>
    </dgm:pt>
    <dgm:pt modelId="{A6EFF625-CC84-4F02-B70F-89CDE0CEBE49}" type="sibTrans" cxnId="{79267F8E-E634-4506-8891-2347484EA75B}">
      <dgm:prSet/>
      <dgm:spPr/>
      <dgm:t>
        <a:bodyPr/>
        <a:lstStyle/>
        <a:p>
          <a:endParaRPr lang="en-US"/>
        </a:p>
      </dgm:t>
    </dgm:pt>
    <dgm:pt modelId="{AC6E42CE-AB67-4FED-B3D0-D54F0ACFBC43}" type="pres">
      <dgm:prSet presAssocID="{C88E8939-2A1B-421A-A514-E2ADEA5CE34F}" presName="linear" presStyleCnt="0">
        <dgm:presLayoutVars>
          <dgm:animLvl val="lvl"/>
          <dgm:resizeHandles val="exact"/>
        </dgm:presLayoutVars>
      </dgm:prSet>
      <dgm:spPr/>
    </dgm:pt>
    <dgm:pt modelId="{329E4F78-B2B6-4EF1-9990-1FD68ED42707}" type="pres">
      <dgm:prSet presAssocID="{EB1EBCFC-974C-4BB1-99EE-CDC07D2004A0}" presName="parentText" presStyleLbl="node1" presStyleIdx="0" presStyleCnt="1">
        <dgm:presLayoutVars>
          <dgm:chMax val="0"/>
          <dgm:bulletEnabled val="1"/>
        </dgm:presLayoutVars>
      </dgm:prSet>
      <dgm:spPr/>
    </dgm:pt>
    <dgm:pt modelId="{317B2A9E-A2D3-4D74-A457-C2F7F600939B}" type="pres">
      <dgm:prSet presAssocID="{EB1EBCFC-974C-4BB1-99EE-CDC07D2004A0}" presName="childText" presStyleLbl="revTx" presStyleIdx="0" presStyleCnt="1">
        <dgm:presLayoutVars>
          <dgm:bulletEnabled val="1"/>
        </dgm:presLayoutVars>
      </dgm:prSet>
      <dgm:spPr/>
    </dgm:pt>
  </dgm:ptLst>
  <dgm:cxnLst>
    <dgm:cxn modelId="{CFCD1322-A00F-4A8C-BC72-DAFD3E95A0CF}" srcId="{EB1EBCFC-974C-4BB1-99EE-CDC07D2004A0}" destId="{36B148C9-09F8-4526-98C9-464B80232DBD}" srcOrd="3" destOrd="0" parTransId="{FED4CD17-A3AE-4010-BFF3-34EADB4D1625}" sibTransId="{2F8C65F4-90DE-4B04-8450-E2A6675CCE0F}"/>
    <dgm:cxn modelId="{00A80924-41A7-426B-B1A1-B3D895F2CD5D}" type="presOf" srcId="{89576490-C03B-4320-8309-4B26FF70159E}" destId="{317B2A9E-A2D3-4D74-A457-C2F7F600939B}" srcOrd="0" destOrd="2" presId="urn:microsoft.com/office/officeart/2005/8/layout/vList2"/>
    <dgm:cxn modelId="{D6A2A527-4B64-4F1A-98F8-CC4F2173E92A}" type="presOf" srcId="{A8B586CD-F93A-429F-9F2B-7686DA2D2794}" destId="{317B2A9E-A2D3-4D74-A457-C2F7F600939B}" srcOrd="0" destOrd="5" presId="urn:microsoft.com/office/officeart/2005/8/layout/vList2"/>
    <dgm:cxn modelId="{CD0DC52C-719E-4418-B330-E42C318A9AC3}" srcId="{EB1EBCFC-974C-4BB1-99EE-CDC07D2004A0}" destId="{A8B586CD-F93A-429F-9F2B-7686DA2D2794}" srcOrd="5" destOrd="0" parTransId="{6DB28088-85F9-4D3B-8543-703AC9F1B788}" sibTransId="{0EBAF698-FDF6-4E01-A32F-FDD6947FD1F1}"/>
    <dgm:cxn modelId="{6DA92E2D-CC47-497F-AD99-E7525CFF6D4B}" srcId="{EB1EBCFC-974C-4BB1-99EE-CDC07D2004A0}" destId="{72E0FA0F-4BE3-4655-AA11-35F96B8BFB32}" srcOrd="8" destOrd="0" parTransId="{100DF512-0BA5-46C5-9918-EE0370B1F0D0}" sibTransId="{F799F07E-3DE1-4C30-9B97-8FDB283A9FCF}"/>
    <dgm:cxn modelId="{EADFBC60-9A7E-4922-BE61-2DB1F579F307}" type="presOf" srcId="{72E0FA0F-4BE3-4655-AA11-35F96B8BFB32}" destId="{317B2A9E-A2D3-4D74-A457-C2F7F600939B}" srcOrd="0" destOrd="8" presId="urn:microsoft.com/office/officeart/2005/8/layout/vList2"/>
    <dgm:cxn modelId="{F5457062-DA38-4C3A-8E83-94D1AABBE350}" type="presOf" srcId="{3B8C6F33-A168-4BAF-8E99-45EB4B97CADF}" destId="{317B2A9E-A2D3-4D74-A457-C2F7F600939B}" srcOrd="0" destOrd="4" presId="urn:microsoft.com/office/officeart/2005/8/layout/vList2"/>
    <dgm:cxn modelId="{8512BE43-7D9D-4160-9BD1-0671A2BFE9BA}" type="presOf" srcId="{6E02DDF8-B12F-4573-8BFD-772907112FD6}" destId="{317B2A9E-A2D3-4D74-A457-C2F7F600939B}" srcOrd="0" destOrd="0" presId="urn:microsoft.com/office/officeart/2005/8/layout/vList2"/>
    <dgm:cxn modelId="{4FE57766-16DF-4B81-BD48-A23BC3D77909}" type="presOf" srcId="{9A53CE9C-1ABB-44D2-A0C0-E12A6C864738}" destId="{317B2A9E-A2D3-4D74-A457-C2F7F600939B}" srcOrd="0" destOrd="6" presId="urn:microsoft.com/office/officeart/2005/8/layout/vList2"/>
    <dgm:cxn modelId="{5F2A6D4F-54ED-4BE0-B106-019116B9A538}" srcId="{EB1EBCFC-974C-4BB1-99EE-CDC07D2004A0}" destId="{9A53CE9C-1ABB-44D2-A0C0-E12A6C864738}" srcOrd="6" destOrd="0" parTransId="{DC39D549-FB80-4F77-A8FA-52110E01C3A4}" sibTransId="{01FBE2E3-53A7-45E7-B8C2-0D3E3C292095}"/>
    <dgm:cxn modelId="{3691BD52-8344-4D5C-8A46-10EE028B0722}" type="presOf" srcId="{C88E8939-2A1B-421A-A514-E2ADEA5CE34F}" destId="{AC6E42CE-AB67-4FED-B3D0-D54F0ACFBC43}" srcOrd="0" destOrd="0" presId="urn:microsoft.com/office/officeart/2005/8/layout/vList2"/>
    <dgm:cxn modelId="{5EF80D74-A257-491E-8D02-87B1AF22B82F}" srcId="{EB1EBCFC-974C-4BB1-99EE-CDC07D2004A0}" destId="{C241BBDA-D4B4-4F16-AA8A-D0459EDF4E5D}" srcOrd="9" destOrd="0" parTransId="{73178BF9-0734-4E26-9899-2561E4FBD08F}" sibTransId="{00387309-E378-4D0D-8BB3-DCC52B556EC8}"/>
    <dgm:cxn modelId="{2B2E8E76-9B7A-476E-93D7-9D49540EB85D}" srcId="{EB1EBCFC-974C-4BB1-99EE-CDC07D2004A0}" destId="{0BB31B04-F444-42B9-A25F-E18A11B0F9AD}" srcOrd="1" destOrd="0" parTransId="{65508E4B-4954-40FD-A371-7845F5D6E34C}" sibTransId="{8DF72701-B171-4BE5-90AE-9583A81B4421}"/>
    <dgm:cxn modelId="{644F5C77-CB41-4628-BF15-FE4A950254DD}" type="presOf" srcId="{EB1EBCFC-974C-4BB1-99EE-CDC07D2004A0}" destId="{329E4F78-B2B6-4EF1-9990-1FD68ED42707}" srcOrd="0" destOrd="0" presId="urn:microsoft.com/office/officeart/2005/8/layout/vList2"/>
    <dgm:cxn modelId="{79267F8E-E634-4506-8891-2347484EA75B}" srcId="{EB1EBCFC-974C-4BB1-99EE-CDC07D2004A0}" destId="{E33E018E-5220-4803-8DC7-37AD77492BB9}" srcOrd="10" destOrd="0" parTransId="{D3B395C5-E42B-40F7-AD1D-4CD45049E473}" sibTransId="{A6EFF625-CC84-4F02-B70F-89CDE0CEBE49}"/>
    <dgm:cxn modelId="{42719C98-4D6B-4807-8CE0-32695670E72C}" type="presOf" srcId="{C241BBDA-D4B4-4F16-AA8A-D0459EDF4E5D}" destId="{317B2A9E-A2D3-4D74-A457-C2F7F600939B}" srcOrd="0" destOrd="9" presId="urn:microsoft.com/office/officeart/2005/8/layout/vList2"/>
    <dgm:cxn modelId="{88C5DE99-CD42-4B5E-8F87-43A40CCCCB1E}" srcId="{C88E8939-2A1B-421A-A514-E2ADEA5CE34F}" destId="{EB1EBCFC-974C-4BB1-99EE-CDC07D2004A0}" srcOrd="0" destOrd="0" parTransId="{3769445B-4E7C-4B92-AE3A-F8DFF2DC7E1F}" sibTransId="{67745967-41CD-4343-AC97-54615AC5EAAC}"/>
    <dgm:cxn modelId="{74326BA7-8E28-487B-ABD6-280DB79C6815}" type="presOf" srcId="{3A17B546-4D4F-4357-83F9-9C8CA0B05E52}" destId="{317B2A9E-A2D3-4D74-A457-C2F7F600939B}" srcOrd="0" destOrd="7" presId="urn:microsoft.com/office/officeart/2005/8/layout/vList2"/>
    <dgm:cxn modelId="{BDEE48A8-00EA-462B-8684-6E8CF7298AAA}" srcId="{EB1EBCFC-974C-4BB1-99EE-CDC07D2004A0}" destId="{3A17B546-4D4F-4357-83F9-9C8CA0B05E52}" srcOrd="7" destOrd="0" parTransId="{1956527D-E7A9-49FC-B238-6F8745FEDA42}" sibTransId="{E7DBB83D-0DC5-4AF7-B889-9CD342425BB7}"/>
    <dgm:cxn modelId="{4CD612BB-0DD6-4DA3-B9A3-1F177E48DAAB}" type="presOf" srcId="{36B148C9-09F8-4526-98C9-464B80232DBD}" destId="{317B2A9E-A2D3-4D74-A457-C2F7F600939B}" srcOrd="0" destOrd="3" presId="urn:microsoft.com/office/officeart/2005/8/layout/vList2"/>
    <dgm:cxn modelId="{F6776BC4-C8F4-45E8-9677-6F0D18713111}" srcId="{EB1EBCFC-974C-4BB1-99EE-CDC07D2004A0}" destId="{89576490-C03B-4320-8309-4B26FF70159E}" srcOrd="2" destOrd="0" parTransId="{8AA0C4EC-1CD9-4EF5-8BCC-C432E6B561FA}" sibTransId="{6C6AF371-66BE-488B-A33B-57DEF83431C8}"/>
    <dgm:cxn modelId="{C00DE3CF-AF13-4868-A519-47AB304450D5}" type="presOf" srcId="{E33E018E-5220-4803-8DC7-37AD77492BB9}" destId="{317B2A9E-A2D3-4D74-A457-C2F7F600939B}" srcOrd="0" destOrd="10" presId="urn:microsoft.com/office/officeart/2005/8/layout/vList2"/>
    <dgm:cxn modelId="{D28D94DD-7F2C-4525-9A4A-A9EAFAEC6BC8}" srcId="{EB1EBCFC-974C-4BB1-99EE-CDC07D2004A0}" destId="{6E02DDF8-B12F-4573-8BFD-772907112FD6}" srcOrd="0" destOrd="0" parTransId="{2D282628-8FCF-4905-AD7A-9CB0E9BCA3D1}" sibTransId="{DFCCDD81-EF7C-486E-93D8-E938B12D9A59}"/>
    <dgm:cxn modelId="{FF3696F1-472D-4486-BE39-56BDCD348B4A}" srcId="{EB1EBCFC-974C-4BB1-99EE-CDC07D2004A0}" destId="{3B8C6F33-A168-4BAF-8E99-45EB4B97CADF}" srcOrd="4" destOrd="0" parTransId="{4745D43E-5BC9-4C76-9B92-ACF24B43B055}" sibTransId="{A45B10D5-81CD-4227-83C6-574947E55ACB}"/>
    <dgm:cxn modelId="{3116D4FD-F855-43E7-9CBB-8D1B5D946888}" type="presOf" srcId="{0BB31B04-F444-42B9-A25F-E18A11B0F9AD}" destId="{317B2A9E-A2D3-4D74-A457-C2F7F600939B}" srcOrd="0" destOrd="1" presId="urn:microsoft.com/office/officeart/2005/8/layout/vList2"/>
    <dgm:cxn modelId="{751F8F71-ACC3-4B0D-9AD5-386F5763EB5E}" type="presParOf" srcId="{AC6E42CE-AB67-4FED-B3D0-D54F0ACFBC43}" destId="{329E4F78-B2B6-4EF1-9990-1FD68ED42707}" srcOrd="0" destOrd="0" presId="urn:microsoft.com/office/officeart/2005/8/layout/vList2"/>
    <dgm:cxn modelId="{092D8D2D-5136-4215-BC87-BDAE72A3391C}" type="presParOf" srcId="{AC6E42CE-AB67-4FED-B3D0-D54F0ACFBC43}" destId="{317B2A9E-A2D3-4D74-A457-C2F7F600939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3A6DAA-D10F-49FA-9CEA-F7266CF1DEA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D6612FF-9320-4F13-8B99-29828ADBB341}">
      <dgm:prSet/>
      <dgm:spPr/>
      <dgm:t>
        <a:bodyPr/>
        <a:lstStyle/>
        <a:p>
          <a:r>
            <a:rPr lang="en-US" dirty="0"/>
            <a:t>YOUR ORGANIZATION</a:t>
          </a:r>
        </a:p>
      </dgm:t>
    </dgm:pt>
    <dgm:pt modelId="{8D9E1534-117B-422B-AB2C-959068B408A8}" type="parTrans" cxnId="{E29EDAE9-478B-4AD1-990E-ECFA38EA74AF}">
      <dgm:prSet/>
      <dgm:spPr/>
      <dgm:t>
        <a:bodyPr/>
        <a:lstStyle/>
        <a:p>
          <a:endParaRPr lang="en-US"/>
        </a:p>
      </dgm:t>
    </dgm:pt>
    <dgm:pt modelId="{C1DC6691-C3A7-4680-A95C-2ADE55CEB81A}" type="sibTrans" cxnId="{E29EDAE9-478B-4AD1-990E-ECFA38EA74AF}">
      <dgm:prSet/>
      <dgm:spPr/>
      <dgm:t>
        <a:bodyPr/>
        <a:lstStyle/>
        <a:p>
          <a:endParaRPr lang="en-US"/>
        </a:p>
      </dgm:t>
    </dgm:pt>
    <dgm:pt modelId="{491B1826-F8AB-4B08-BD42-8696FC8EB591}">
      <dgm:prSet/>
      <dgm:spPr/>
      <dgm:t>
        <a:bodyPr/>
        <a:lstStyle/>
        <a:p>
          <a:r>
            <a:rPr lang="en-US" dirty="0"/>
            <a:t>The more individuals that understand performance–based management the better an organization can accelerate improvement</a:t>
          </a:r>
        </a:p>
      </dgm:t>
    </dgm:pt>
    <dgm:pt modelId="{C09259FA-DFB2-4D07-AB79-BE023FF09955}" type="parTrans" cxnId="{CDCA1C71-841C-4BF8-90D7-396F94EFBE34}">
      <dgm:prSet/>
      <dgm:spPr/>
      <dgm:t>
        <a:bodyPr/>
        <a:lstStyle/>
        <a:p>
          <a:endParaRPr lang="en-US"/>
        </a:p>
      </dgm:t>
    </dgm:pt>
    <dgm:pt modelId="{98C47F45-D79E-45EF-9DFE-7C45A55E1A75}" type="sibTrans" cxnId="{CDCA1C71-841C-4BF8-90D7-396F94EFBE34}">
      <dgm:prSet/>
      <dgm:spPr/>
      <dgm:t>
        <a:bodyPr/>
        <a:lstStyle/>
        <a:p>
          <a:endParaRPr lang="en-US"/>
        </a:p>
      </dgm:t>
    </dgm:pt>
    <dgm:pt modelId="{F995ADAA-CEAE-498F-8FA6-8F13FE32680D}">
      <dgm:prSet/>
      <dgm:spPr/>
      <dgm:t>
        <a:bodyPr/>
        <a:lstStyle/>
        <a:p>
          <a:r>
            <a:rPr lang="en-US" dirty="0"/>
            <a:t>When employees are engaged it energizes improvement efforts and reduces turnover</a:t>
          </a:r>
        </a:p>
      </dgm:t>
    </dgm:pt>
    <dgm:pt modelId="{1FDFB9C7-B206-4973-B071-2688CC10412E}" type="parTrans" cxnId="{F10DC0A9-4371-46B3-9B10-2DE0EC57D6DA}">
      <dgm:prSet/>
      <dgm:spPr/>
      <dgm:t>
        <a:bodyPr/>
        <a:lstStyle/>
        <a:p>
          <a:endParaRPr lang="en-US"/>
        </a:p>
      </dgm:t>
    </dgm:pt>
    <dgm:pt modelId="{467E3023-A6A8-4BE7-9AE8-4903EDB131C5}" type="sibTrans" cxnId="{F10DC0A9-4371-46B3-9B10-2DE0EC57D6DA}">
      <dgm:prSet/>
      <dgm:spPr/>
      <dgm:t>
        <a:bodyPr/>
        <a:lstStyle/>
        <a:p>
          <a:endParaRPr lang="en-US"/>
        </a:p>
      </dgm:t>
    </dgm:pt>
    <dgm:pt modelId="{8D02CAB1-4589-4B45-B38D-966E7AA2F89C}">
      <dgm:prSet/>
      <dgm:spPr/>
      <dgm:t>
        <a:bodyPr/>
        <a:lstStyle/>
        <a:p>
          <a:r>
            <a:rPr lang="en-US" dirty="0"/>
            <a:t>Gains perspective – learn from the best</a:t>
          </a:r>
        </a:p>
      </dgm:t>
    </dgm:pt>
    <dgm:pt modelId="{B8E6D9D1-A405-4289-870F-11BA09A5217E}" type="parTrans" cxnId="{F9F93AB8-F696-47AC-88A3-779FCD282830}">
      <dgm:prSet/>
      <dgm:spPr/>
      <dgm:t>
        <a:bodyPr/>
        <a:lstStyle/>
        <a:p>
          <a:endParaRPr lang="en-US"/>
        </a:p>
      </dgm:t>
    </dgm:pt>
    <dgm:pt modelId="{B340E8F8-DD60-4EDF-98FB-AD1CD53FB676}" type="sibTrans" cxnId="{F9F93AB8-F696-47AC-88A3-779FCD282830}">
      <dgm:prSet/>
      <dgm:spPr/>
      <dgm:t>
        <a:bodyPr/>
        <a:lstStyle/>
        <a:p>
          <a:endParaRPr lang="en-US"/>
        </a:p>
      </dgm:t>
    </dgm:pt>
    <dgm:pt modelId="{085510E4-05B6-47E6-97B2-E4A5B484FEAA}">
      <dgm:prSet/>
      <dgm:spPr/>
      <dgm:t>
        <a:bodyPr/>
        <a:lstStyle/>
        <a:p>
          <a:r>
            <a:rPr lang="en-US"/>
            <a:t>Uses a systematic approach - generating improved results</a:t>
          </a:r>
        </a:p>
      </dgm:t>
    </dgm:pt>
    <dgm:pt modelId="{D8FA91D2-9593-47DA-B708-6E4F4ACA2AA5}" type="parTrans" cxnId="{B7AF016E-97FF-4C2E-A865-39C314B4F435}">
      <dgm:prSet/>
      <dgm:spPr/>
      <dgm:t>
        <a:bodyPr/>
        <a:lstStyle/>
        <a:p>
          <a:endParaRPr lang="en-US"/>
        </a:p>
      </dgm:t>
    </dgm:pt>
    <dgm:pt modelId="{1779D97E-17ED-4AB6-8673-4DA8D1CEA9A8}" type="sibTrans" cxnId="{B7AF016E-97FF-4C2E-A865-39C314B4F435}">
      <dgm:prSet/>
      <dgm:spPr/>
      <dgm:t>
        <a:bodyPr/>
        <a:lstStyle/>
        <a:p>
          <a:endParaRPr lang="en-US"/>
        </a:p>
      </dgm:t>
    </dgm:pt>
    <dgm:pt modelId="{CFC090B5-4EEF-4027-974B-238CF74416F6}">
      <dgm:prSet/>
      <dgm:spPr/>
      <dgm:t>
        <a:bodyPr/>
        <a:lstStyle/>
        <a:p>
          <a:r>
            <a:rPr lang="en-US"/>
            <a:t>Learning opportunities from expert feedback</a:t>
          </a:r>
        </a:p>
      </dgm:t>
    </dgm:pt>
    <dgm:pt modelId="{42209767-504B-4076-910F-92AC15037AF7}" type="parTrans" cxnId="{415E31E3-CD35-4257-B939-A951DF6D84CC}">
      <dgm:prSet/>
      <dgm:spPr/>
      <dgm:t>
        <a:bodyPr/>
        <a:lstStyle/>
        <a:p>
          <a:endParaRPr lang="en-US"/>
        </a:p>
      </dgm:t>
    </dgm:pt>
    <dgm:pt modelId="{4EA00C4B-6014-4DFB-96D7-FD330BC2E420}" type="sibTrans" cxnId="{415E31E3-CD35-4257-B939-A951DF6D84CC}">
      <dgm:prSet/>
      <dgm:spPr/>
      <dgm:t>
        <a:bodyPr/>
        <a:lstStyle/>
        <a:p>
          <a:endParaRPr lang="en-US"/>
        </a:p>
      </dgm:t>
    </dgm:pt>
    <dgm:pt modelId="{99562C26-B4D9-48C1-A712-2FE23919CA43}">
      <dgm:prSet/>
      <dgm:spPr/>
      <dgm:t>
        <a:bodyPr/>
        <a:lstStyle/>
        <a:p>
          <a:r>
            <a:rPr lang="en-US"/>
            <a:t>Helps leaders prioritize and focus on what is most important</a:t>
          </a:r>
        </a:p>
      </dgm:t>
    </dgm:pt>
    <dgm:pt modelId="{9A8F7052-E766-47D1-90DF-BB329AD39DDA}" type="parTrans" cxnId="{14D57B6E-AB72-452D-AF9C-C8B58FC392EB}">
      <dgm:prSet/>
      <dgm:spPr/>
      <dgm:t>
        <a:bodyPr/>
        <a:lstStyle/>
        <a:p>
          <a:endParaRPr lang="en-US"/>
        </a:p>
      </dgm:t>
    </dgm:pt>
    <dgm:pt modelId="{B4810517-3A7B-4BD3-8B0C-23253D48365A}" type="sibTrans" cxnId="{14D57B6E-AB72-452D-AF9C-C8B58FC392EB}">
      <dgm:prSet/>
      <dgm:spPr/>
      <dgm:t>
        <a:bodyPr/>
        <a:lstStyle/>
        <a:p>
          <a:endParaRPr lang="en-US"/>
        </a:p>
      </dgm:t>
    </dgm:pt>
    <dgm:pt modelId="{E34A295D-FAA5-4574-A6D6-B0F20D746D17}">
      <dgm:prSet/>
      <dgm:spPr/>
      <dgm:t>
        <a:bodyPr/>
        <a:lstStyle/>
        <a:p>
          <a:r>
            <a:rPr lang="en-US"/>
            <a:t>Helps outperform the competition</a:t>
          </a:r>
        </a:p>
      </dgm:t>
    </dgm:pt>
    <dgm:pt modelId="{17AFF956-0674-4C64-9F52-395A4839B0CD}" type="parTrans" cxnId="{58211CE0-C580-44BF-92DC-BC08B3D9AE25}">
      <dgm:prSet/>
      <dgm:spPr/>
      <dgm:t>
        <a:bodyPr/>
        <a:lstStyle/>
        <a:p>
          <a:endParaRPr lang="en-US"/>
        </a:p>
      </dgm:t>
    </dgm:pt>
    <dgm:pt modelId="{A63C9ECB-8CFC-42FC-9F3D-82949BBCC8FF}" type="sibTrans" cxnId="{58211CE0-C580-44BF-92DC-BC08B3D9AE25}">
      <dgm:prSet/>
      <dgm:spPr/>
      <dgm:t>
        <a:bodyPr/>
        <a:lstStyle/>
        <a:p>
          <a:endParaRPr lang="en-US"/>
        </a:p>
      </dgm:t>
    </dgm:pt>
    <dgm:pt modelId="{226A5DEE-6A4F-468B-B4BE-EE9009110080}" type="pres">
      <dgm:prSet presAssocID="{933A6DAA-D10F-49FA-9CEA-F7266CF1DEA0}" presName="linear" presStyleCnt="0">
        <dgm:presLayoutVars>
          <dgm:animLvl val="lvl"/>
          <dgm:resizeHandles val="exact"/>
        </dgm:presLayoutVars>
      </dgm:prSet>
      <dgm:spPr/>
    </dgm:pt>
    <dgm:pt modelId="{AE95B653-9390-497D-9293-0CF075D1BEB3}" type="pres">
      <dgm:prSet presAssocID="{0D6612FF-9320-4F13-8B99-29828ADBB341}" presName="parentText" presStyleLbl="node1" presStyleIdx="0" presStyleCnt="1">
        <dgm:presLayoutVars>
          <dgm:chMax val="0"/>
          <dgm:bulletEnabled val="1"/>
        </dgm:presLayoutVars>
      </dgm:prSet>
      <dgm:spPr/>
    </dgm:pt>
    <dgm:pt modelId="{14B5EE14-8759-4944-9740-27E4A9C9D91E}" type="pres">
      <dgm:prSet presAssocID="{0D6612FF-9320-4F13-8B99-29828ADBB341}" presName="childText" presStyleLbl="revTx" presStyleIdx="0" presStyleCnt="1">
        <dgm:presLayoutVars>
          <dgm:bulletEnabled val="1"/>
        </dgm:presLayoutVars>
      </dgm:prSet>
      <dgm:spPr/>
    </dgm:pt>
  </dgm:ptLst>
  <dgm:cxnLst>
    <dgm:cxn modelId="{029E5417-480C-42D1-87BC-67587E6D55D4}" type="presOf" srcId="{99562C26-B4D9-48C1-A712-2FE23919CA43}" destId="{14B5EE14-8759-4944-9740-27E4A9C9D91E}" srcOrd="0" destOrd="5" presId="urn:microsoft.com/office/officeart/2005/8/layout/vList2"/>
    <dgm:cxn modelId="{BEBB371D-640C-4689-8F69-C0A3CA29D28E}" type="presOf" srcId="{F995ADAA-CEAE-498F-8FA6-8F13FE32680D}" destId="{14B5EE14-8759-4944-9740-27E4A9C9D91E}" srcOrd="0" destOrd="1" presId="urn:microsoft.com/office/officeart/2005/8/layout/vList2"/>
    <dgm:cxn modelId="{C5BEE546-1A9C-43C6-9790-F0A35368D4FE}" type="presOf" srcId="{933A6DAA-D10F-49FA-9CEA-F7266CF1DEA0}" destId="{226A5DEE-6A4F-468B-B4BE-EE9009110080}" srcOrd="0" destOrd="0" presId="urn:microsoft.com/office/officeart/2005/8/layout/vList2"/>
    <dgm:cxn modelId="{B7AF016E-97FF-4C2E-A865-39C314B4F435}" srcId="{0D6612FF-9320-4F13-8B99-29828ADBB341}" destId="{085510E4-05B6-47E6-97B2-E4A5B484FEAA}" srcOrd="3" destOrd="0" parTransId="{D8FA91D2-9593-47DA-B708-6E4F4ACA2AA5}" sibTransId="{1779D97E-17ED-4AB6-8673-4DA8D1CEA9A8}"/>
    <dgm:cxn modelId="{14D57B6E-AB72-452D-AF9C-C8B58FC392EB}" srcId="{0D6612FF-9320-4F13-8B99-29828ADBB341}" destId="{99562C26-B4D9-48C1-A712-2FE23919CA43}" srcOrd="5" destOrd="0" parTransId="{9A8F7052-E766-47D1-90DF-BB329AD39DDA}" sibTransId="{B4810517-3A7B-4BD3-8B0C-23253D48365A}"/>
    <dgm:cxn modelId="{CDCA1C71-841C-4BF8-90D7-396F94EFBE34}" srcId="{0D6612FF-9320-4F13-8B99-29828ADBB341}" destId="{491B1826-F8AB-4B08-BD42-8696FC8EB591}" srcOrd="0" destOrd="0" parTransId="{C09259FA-DFB2-4D07-AB79-BE023FF09955}" sibTransId="{98C47F45-D79E-45EF-9DFE-7C45A55E1A75}"/>
    <dgm:cxn modelId="{6DC1A181-BF61-45F4-9B10-F7A783D58DD9}" type="presOf" srcId="{0D6612FF-9320-4F13-8B99-29828ADBB341}" destId="{AE95B653-9390-497D-9293-0CF075D1BEB3}" srcOrd="0" destOrd="0" presId="urn:microsoft.com/office/officeart/2005/8/layout/vList2"/>
    <dgm:cxn modelId="{31904888-A21C-45DA-B94C-4A83B9831FFA}" type="presOf" srcId="{8D02CAB1-4589-4B45-B38D-966E7AA2F89C}" destId="{14B5EE14-8759-4944-9740-27E4A9C9D91E}" srcOrd="0" destOrd="2" presId="urn:microsoft.com/office/officeart/2005/8/layout/vList2"/>
    <dgm:cxn modelId="{7D6FF491-D98C-4695-B308-912966293B64}" type="presOf" srcId="{491B1826-F8AB-4B08-BD42-8696FC8EB591}" destId="{14B5EE14-8759-4944-9740-27E4A9C9D91E}" srcOrd="0" destOrd="0" presId="urn:microsoft.com/office/officeart/2005/8/layout/vList2"/>
    <dgm:cxn modelId="{F10DC0A9-4371-46B3-9B10-2DE0EC57D6DA}" srcId="{0D6612FF-9320-4F13-8B99-29828ADBB341}" destId="{F995ADAA-CEAE-498F-8FA6-8F13FE32680D}" srcOrd="1" destOrd="0" parTransId="{1FDFB9C7-B206-4973-B071-2688CC10412E}" sibTransId="{467E3023-A6A8-4BE7-9AE8-4903EDB131C5}"/>
    <dgm:cxn modelId="{936E9BAC-5FFA-4610-BBF0-BF6B593BBA16}" type="presOf" srcId="{CFC090B5-4EEF-4027-974B-238CF74416F6}" destId="{14B5EE14-8759-4944-9740-27E4A9C9D91E}" srcOrd="0" destOrd="4" presId="urn:microsoft.com/office/officeart/2005/8/layout/vList2"/>
    <dgm:cxn modelId="{F9F93AB8-F696-47AC-88A3-779FCD282830}" srcId="{0D6612FF-9320-4F13-8B99-29828ADBB341}" destId="{8D02CAB1-4589-4B45-B38D-966E7AA2F89C}" srcOrd="2" destOrd="0" parTransId="{B8E6D9D1-A405-4289-870F-11BA09A5217E}" sibTransId="{B340E8F8-DD60-4EDF-98FB-AD1CD53FB676}"/>
    <dgm:cxn modelId="{58211CE0-C580-44BF-92DC-BC08B3D9AE25}" srcId="{0D6612FF-9320-4F13-8B99-29828ADBB341}" destId="{E34A295D-FAA5-4574-A6D6-B0F20D746D17}" srcOrd="6" destOrd="0" parTransId="{17AFF956-0674-4C64-9F52-395A4839B0CD}" sibTransId="{A63C9ECB-8CFC-42FC-9F3D-82949BBCC8FF}"/>
    <dgm:cxn modelId="{415E31E3-CD35-4257-B939-A951DF6D84CC}" srcId="{0D6612FF-9320-4F13-8B99-29828ADBB341}" destId="{CFC090B5-4EEF-4027-974B-238CF74416F6}" srcOrd="4" destOrd="0" parTransId="{42209767-504B-4076-910F-92AC15037AF7}" sibTransId="{4EA00C4B-6014-4DFB-96D7-FD330BC2E420}"/>
    <dgm:cxn modelId="{A14B1FE6-C085-4D3C-A54F-F607FA023901}" type="presOf" srcId="{E34A295D-FAA5-4574-A6D6-B0F20D746D17}" destId="{14B5EE14-8759-4944-9740-27E4A9C9D91E}" srcOrd="0" destOrd="6" presId="urn:microsoft.com/office/officeart/2005/8/layout/vList2"/>
    <dgm:cxn modelId="{E29EDAE9-478B-4AD1-990E-ECFA38EA74AF}" srcId="{933A6DAA-D10F-49FA-9CEA-F7266CF1DEA0}" destId="{0D6612FF-9320-4F13-8B99-29828ADBB341}" srcOrd="0" destOrd="0" parTransId="{8D9E1534-117B-422B-AB2C-959068B408A8}" sibTransId="{C1DC6691-C3A7-4680-A95C-2ADE55CEB81A}"/>
    <dgm:cxn modelId="{4EA0EEF5-B211-4316-8E0E-8A13BC993223}" type="presOf" srcId="{085510E4-05B6-47E6-97B2-E4A5B484FEAA}" destId="{14B5EE14-8759-4944-9740-27E4A9C9D91E}" srcOrd="0" destOrd="3" presId="urn:microsoft.com/office/officeart/2005/8/layout/vList2"/>
    <dgm:cxn modelId="{3EB93684-BE6B-49D0-B8C3-E86F61F94294}" type="presParOf" srcId="{226A5DEE-6A4F-468B-B4BE-EE9009110080}" destId="{AE95B653-9390-497D-9293-0CF075D1BEB3}" srcOrd="0" destOrd="0" presId="urn:microsoft.com/office/officeart/2005/8/layout/vList2"/>
    <dgm:cxn modelId="{C9CEF884-9EDE-4FA6-8C6F-7A9FD07E9CE7}" type="presParOf" srcId="{226A5DEE-6A4F-468B-B4BE-EE9009110080}" destId="{14B5EE14-8759-4944-9740-27E4A9C9D91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9AB570-805F-4DEB-8E43-BBB67CA330F5}"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A744106F-D8C4-4C0C-98D3-4FB8C16F34BC}">
      <dgm:prSet phldrT="[Text]"/>
      <dgm:spPr/>
      <dgm:t>
        <a:bodyPr/>
        <a:lstStyle/>
        <a:p>
          <a:r>
            <a:rPr lang="en-US" dirty="0">
              <a:solidFill>
                <a:schemeClr val="bg1"/>
              </a:solidFill>
            </a:rPr>
            <a:t>Resources</a:t>
          </a:r>
        </a:p>
      </dgm:t>
    </dgm:pt>
    <dgm:pt modelId="{85EE95AC-E738-4C7A-976E-F1EB3DCBA4CF}" type="parTrans" cxnId="{46AC4CAC-3F6D-4F96-B93E-E2D0F53903A5}">
      <dgm:prSet/>
      <dgm:spPr/>
      <dgm:t>
        <a:bodyPr/>
        <a:lstStyle/>
        <a:p>
          <a:endParaRPr lang="en-US">
            <a:solidFill>
              <a:schemeClr val="bg1"/>
            </a:solidFill>
          </a:endParaRPr>
        </a:p>
      </dgm:t>
    </dgm:pt>
    <dgm:pt modelId="{F9DF4321-4684-43CC-81D7-A6F28BB8F6D2}" type="sibTrans" cxnId="{46AC4CAC-3F6D-4F96-B93E-E2D0F53903A5}">
      <dgm:prSet/>
      <dgm:spPr/>
      <dgm:t>
        <a:bodyPr/>
        <a:lstStyle/>
        <a:p>
          <a:endParaRPr lang="en-US">
            <a:solidFill>
              <a:schemeClr val="bg1"/>
            </a:solidFill>
          </a:endParaRPr>
        </a:p>
      </dgm:t>
    </dgm:pt>
    <dgm:pt modelId="{112988D4-6C80-4287-AD7B-6BD662C90790}">
      <dgm:prSet phldrT="[Text]"/>
      <dgm:spPr/>
      <dgm:t>
        <a:bodyPr/>
        <a:lstStyle/>
        <a:p>
          <a:r>
            <a:rPr lang="en-US" dirty="0">
              <a:solidFill>
                <a:schemeClr val="bg1"/>
              </a:solidFill>
            </a:rPr>
            <a:t>Rigor</a:t>
          </a:r>
        </a:p>
      </dgm:t>
    </dgm:pt>
    <dgm:pt modelId="{ABA4AE4E-8E55-4AAF-9047-C8B8DF4B3C57}" type="parTrans" cxnId="{06D70A80-52AE-4755-A353-0BC8A55D6005}">
      <dgm:prSet/>
      <dgm:spPr/>
      <dgm:t>
        <a:bodyPr/>
        <a:lstStyle/>
        <a:p>
          <a:endParaRPr lang="en-US">
            <a:solidFill>
              <a:schemeClr val="bg1"/>
            </a:solidFill>
          </a:endParaRPr>
        </a:p>
      </dgm:t>
    </dgm:pt>
    <dgm:pt modelId="{5FF44734-C1D0-4873-B666-436F1FA9CCA9}" type="sibTrans" cxnId="{06D70A80-52AE-4755-A353-0BC8A55D6005}">
      <dgm:prSet/>
      <dgm:spPr/>
      <dgm:t>
        <a:bodyPr/>
        <a:lstStyle/>
        <a:p>
          <a:endParaRPr lang="en-US">
            <a:solidFill>
              <a:schemeClr val="bg1"/>
            </a:solidFill>
          </a:endParaRPr>
        </a:p>
      </dgm:t>
    </dgm:pt>
    <dgm:pt modelId="{08025A26-9A12-4678-B5DF-981F450C9515}">
      <dgm:prSet phldrT="[Text]"/>
      <dgm:spPr/>
      <dgm:t>
        <a:bodyPr/>
        <a:lstStyle/>
        <a:p>
          <a:r>
            <a:rPr lang="en-US" dirty="0">
              <a:solidFill>
                <a:schemeClr val="bg1"/>
              </a:solidFill>
            </a:rPr>
            <a:t>Compliance</a:t>
          </a:r>
        </a:p>
      </dgm:t>
    </dgm:pt>
    <dgm:pt modelId="{ECAE0396-B554-4A23-9E53-8EBFB2DB2609}" type="parTrans" cxnId="{7C691038-7BCD-437C-A778-64DEC94FB32D}">
      <dgm:prSet/>
      <dgm:spPr/>
      <dgm:t>
        <a:bodyPr/>
        <a:lstStyle/>
        <a:p>
          <a:endParaRPr lang="en-US">
            <a:solidFill>
              <a:schemeClr val="bg1"/>
            </a:solidFill>
          </a:endParaRPr>
        </a:p>
      </dgm:t>
    </dgm:pt>
    <dgm:pt modelId="{7A0093A6-FC9C-4E26-AA56-5455A3FE2DC9}" type="sibTrans" cxnId="{7C691038-7BCD-437C-A778-64DEC94FB32D}">
      <dgm:prSet/>
      <dgm:spPr/>
      <dgm:t>
        <a:bodyPr/>
        <a:lstStyle/>
        <a:p>
          <a:endParaRPr lang="en-US">
            <a:solidFill>
              <a:schemeClr val="bg1"/>
            </a:solidFill>
          </a:endParaRPr>
        </a:p>
      </dgm:t>
    </dgm:pt>
    <dgm:pt modelId="{58800552-1E43-4401-B8E2-58605E599BEB}" type="pres">
      <dgm:prSet presAssocID="{3B9AB570-805F-4DEB-8E43-BBB67CA330F5}" presName="Name0" presStyleCnt="0">
        <dgm:presLayoutVars>
          <dgm:chMax val="7"/>
          <dgm:dir/>
          <dgm:resizeHandles val="exact"/>
        </dgm:presLayoutVars>
      </dgm:prSet>
      <dgm:spPr/>
    </dgm:pt>
    <dgm:pt modelId="{79E8D197-44FE-49EE-A44A-A1600672612D}" type="pres">
      <dgm:prSet presAssocID="{3B9AB570-805F-4DEB-8E43-BBB67CA330F5}" presName="ellipse1" presStyleLbl="vennNode1" presStyleIdx="0" presStyleCnt="3" custLinFactNeighborX="19728">
        <dgm:presLayoutVars>
          <dgm:bulletEnabled val="1"/>
        </dgm:presLayoutVars>
      </dgm:prSet>
      <dgm:spPr/>
    </dgm:pt>
    <dgm:pt modelId="{054E367A-2C15-49A3-9831-3DA83FD2868C}" type="pres">
      <dgm:prSet presAssocID="{3B9AB570-805F-4DEB-8E43-BBB67CA330F5}" presName="ellipse2" presStyleLbl="vennNode1" presStyleIdx="1" presStyleCnt="3" custLinFactNeighborX="7307" custLinFactNeighborY="790">
        <dgm:presLayoutVars>
          <dgm:bulletEnabled val="1"/>
        </dgm:presLayoutVars>
      </dgm:prSet>
      <dgm:spPr/>
    </dgm:pt>
    <dgm:pt modelId="{08F0FAE0-DFAB-409E-9505-13CF62F92354}" type="pres">
      <dgm:prSet presAssocID="{3B9AB570-805F-4DEB-8E43-BBB67CA330F5}" presName="ellipse3" presStyleLbl="vennNode1" presStyleIdx="2" presStyleCnt="3">
        <dgm:presLayoutVars>
          <dgm:bulletEnabled val="1"/>
        </dgm:presLayoutVars>
      </dgm:prSet>
      <dgm:spPr/>
    </dgm:pt>
  </dgm:ptLst>
  <dgm:cxnLst>
    <dgm:cxn modelId="{7C691038-7BCD-437C-A778-64DEC94FB32D}" srcId="{3B9AB570-805F-4DEB-8E43-BBB67CA330F5}" destId="{08025A26-9A12-4678-B5DF-981F450C9515}" srcOrd="2" destOrd="0" parTransId="{ECAE0396-B554-4A23-9E53-8EBFB2DB2609}" sibTransId="{7A0093A6-FC9C-4E26-AA56-5455A3FE2DC9}"/>
    <dgm:cxn modelId="{5F9A4C5F-A757-489B-9C37-E2C2F9C72615}" type="presOf" srcId="{3B9AB570-805F-4DEB-8E43-BBB67CA330F5}" destId="{58800552-1E43-4401-B8E2-58605E599BEB}" srcOrd="0" destOrd="0" presId="urn:microsoft.com/office/officeart/2005/8/layout/rings+Icon"/>
    <dgm:cxn modelId="{0A23757A-DF9C-41A9-901D-4D3001A63461}" type="presOf" srcId="{112988D4-6C80-4287-AD7B-6BD662C90790}" destId="{054E367A-2C15-49A3-9831-3DA83FD2868C}" srcOrd="0" destOrd="0" presId="urn:microsoft.com/office/officeart/2005/8/layout/rings+Icon"/>
    <dgm:cxn modelId="{06D70A80-52AE-4755-A353-0BC8A55D6005}" srcId="{3B9AB570-805F-4DEB-8E43-BBB67CA330F5}" destId="{112988D4-6C80-4287-AD7B-6BD662C90790}" srcOrd="1" destOrd="0" parTransId="{ABA4AE4E-8E55-4AAF-9047-C8B8DF4B3C57}" sibTransId="{5FF44734-C1D0-4873-B666-436F1FA9CCA9}"/>
    <dgm:cxn modelId="{F02D6586-E62D-4645-B50D-D938570CCC8F}" type="presOf" srcId="{A744106F-D8C4-4C0C-98D3-4FB8C16F34BC}" destId="{79E8D197-44FE-49EE-A44A-A1600672612D}" srcOrd="0" destOrd="0" presId="urn:microsoft.com/office/officeart/2005/8/layout/rings+Icon"/>
    <dgm:cxn modelId="{46AC4CAC-3F6D-4F96-B93E-E2D0F53903A5}" srcId="{3B9AB570-805F-4DEB-8E43-BBB67CA330F5}" destId="{A744106F-D8C4-4C0C-98D3-4FB8C16F34BC}" srcOrd="0" destOrd="0" parTransId="{85EE95AC-E738-4C7A-976E-F1EB3DCBA4CF}" sibTransId="{F9DF4321-4684-43CC-81D7-A6F28BB8F6D2}"/>
    <dgm:cxn modelId="{291C57B5-6C4C-4CA6-9ED9-5C98BFAB14B1}" type="presOf" srcId="{08025A26-9A12-4678-B5DF-981F450C9515}" destId="{08F0FAE0-DFAB-409E-9505-13CF62F92354}" srcOrd="0" destOrd="0" presId="urn:microsoft.com/office/officeart/2005/8/layout/rings+Icon"/>
    <dgm:cxn modelId="{19144BBA-72EF-49B9-954D-10001EBB581C}" type="presParOf" srcId="{58800552-1E43-4401-B8E2-58605E599BEB}" destId="{79E8D197-44FE-49EE-A44A-A1600672612D}" srcOrd="0" destOrd="0" presId="urn:microsoft.com/office/officeart/2005/8/layout/rings+Icon"/>
    <dgm:cxn modelId="{9A636B77-A96A-4B20-8545-5B2CD364D375}" type="presParOf" srcId="{58800552-1E43-4401-B8E2-58605E599BEB}" destId="{054E367A-2C15-49A3-9831-3DA83FD2868C}" srcOrd="1" destOrd="0" presId="urn:microsoft.com/office/officeart/2005/8/layout/rings+Icon"/>
    <dgm:cxn modelId="{CD16C69D-A038-4E89-A520-AF2EE67724ED}" type="presParOf" srcId="{58800552-1E43-4401-B8E2-58605E599BEB}" destId="{08F0FAE0-DFAB-409E-9505-13CF62F92354}"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C8D3-6666-4F8E-BF95-60D22A680166}">
      <dsp:nvSpPr>
        <dsp:cNvPr id="0" name=""/>
        <dsp:cNvSpPr/>
      </dsp:nvSpPr>
      <dsp:spPr>
        <a:xfrm>
          <a:off x="0" y="593145"/>
          <a:ext cx="6492240"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Colleges offer Degrees that include Quality Management</a:t>
          </a:r>
        </a:p>
      </dsp:txBody>
      <dsp:txXfrm>
        <a:off x="21704" y="614849"/>
        <a:ext cx="6448832" cy="401192"/>
      </dsp:txXfrm>
    </dsp:sp>
    <dsp:sp modelId="{4A748441-BEDD-4D65-BFDF-27B98C8117A2}">
      <dsp:nvSpPr>
        <dsp:cNvPr id="0" name=""/>
        <dsp:cNvSpPr/>
      </dsp:nvSpPr>
      <dsp:spPr>
        <a:xfrm>
          <a:off x="0" y="1037745"/>
          <a:ext cx="6492240"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MBA</a:t>
          </a:r>
        </a:p>
        <a:p>
          <a:pPr marL="114300" lvl="1" indent="-114300" algn="l" defTabSz="666750">
            <a:lnSpc>
              <a:spcPct val="90000"/>
            </a:lnSpc>
            <a:spcBef>
              <a:spcPct val="0"/>
            </a:spcBef>
            <a:spcAft>
              <a:spcPct val="20000"/>
            </a:spcAft>
            <a:buChar char="•"/>
          </a:pPr>
          <a:r>
            <a:rPr lang="en-US" sz="1500" kern="1200"/>
            <a:t>Operation Management</a:t>
          </a:r>
        </a:p>
      </dsp:txBody>
      <dsp:txXfrm>
        <a:off x="0" y="1037745"/>
        <a:ext cx="6492240" cy="491625"/>
      </dsp:txXfrm>
    </dsp:sp>
    <dsp:sp modelId="{A8FEB5F0-4F41-4FA9-903B-7F44C47493D4}">
      <dsp:nvSpPr>
        <dsp:cNvPr id="0" name=""/>
        <dsp:cNvSpPr/>
      </dsp:nvSpPr>
      <dsp:spPr>
        <a:xfrm>
          <a:off x="0" y="1529370"/>
          <a:ext cx="6492240"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Business Sector Organizations offer certificates </a:t>
          </a:r>
        </a:p>
      </dsp:txBody>
      <dsp:txXfrm>
        <a:off x="21704" y="1551074"/>
        <a:ext cx="6448832" cy="401192"/>
      </dsp:txXfrm>
    </dsp:sp>
    <dsp:sp modelId="{F756A0DA-6138-486D-9269-1952E50CD54E}">
      <dsp:nvSpPr>
        <dsp:cNvPr id="0" name=""/>
        <dsp:cNvSpPr/>
      </dsp:nvSpPr>
      <dsp:spPr>
        <a:xfrm>
          <a:off x="0" y="1973970"/>
          <a:ext cx="649224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Institute for Healthcare Improvement</a:t>
          </a:r>
        </a:p>
        <a:p>
          <a:pPr marL="114300" lvl="1" indent="-114300" algn="l" defTabSz="666750">
            <a:lnSpc>
              <a:spcPct val="90000"/>
            </a:lnSpc>
            <a:spcBef>
              <a:spcPct val="0"/>
            </a:spcBef>
            <a:spcAft>
              <a:spcPct val="20000"/>
            </a:spcAft>
            <a:buChar char="•"/>
          </a:pPr>
          <a:r>
            <a:rPr lang="en-US" sz="1500" kern="1200"/>
            <a:t>Excellence in Learning</a:t>
          </a:r>
        </a:p>
        <a:p>
          <a:pPr marL="114300" lvl="1" indent="-114300" algn="l" defTabSz="666750">
            <a:lnSpc>
              <a:spcPct val="90000"/>
            </a:lnSpc>
            <a:spcBef>
              <a:spcPct val="0"/>
            </a:spcBef>
            <a:spcAft>
              <a:spcPct val="20000"/>
            </a:spcAft>
            <a:buChar char="•"/>
          </a:pPr>
          <a:r>
            <a:rPr lang="en-US" sz="1500" kern="1200" dirty="0"/>
            <a:t>World Class Manufacturing</a:t>
          </a:r>
        </a:p>
      </dsp:txBody>
      <dsp:txXfrm>
        <a:off x="0" y="1973970"/>
        <a:ext cx="6492240" cy="727605"/>
      </dsp:txXfrm>
    </dsp:sp>
    <dsp:sp modelId="{9A397459-6857-4070-96E9-810190B31C2E}">
      <dsp:nvSpPr>
        <dsp:cNvPr id="0" name=""/>
        <dsp:cNvSpPr/>
      </dsp:nvSpPr>
      <dsp:spPr>
        <a:xfrm>
          <a:off x="0" y="2701575"/>
          <a:ext cx="6492240"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Consultants, Non-Profits and Coaches offer training</a:t>
          </a:r>
        </a:p>
      </dsp:txBody>
      <dsp:txXfrm>
        <a:off x="21704" y="2723279"/>
        <a:ext cx="6448832" cy="401192"/>
      </dsp:txXfrm>
    </dsp:sp>
    <dsp:sp modelId="{DA95B58B-3479-4FD8-A5D1-0338421F4CEA}">
      <dsp:nvSpPr>
        <dsp:cNvPr id="0" name=""/>
        <dsp:cNvSpPr/>
      </dsp:nvSpPr>
      <dsp:spPr>
        <a:xfrm>
          <a:off x="0" y="3146175"/>
          <a:ext cx="649224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In every methodology</a:t>
          </a:r>
        </a:p>
      </dsp:txBody>
      <dsp:txXfrm>
        <a:off x="0" y="3146175"/>
        <a:ext cx="6492240" cy="314640"/>
      </dsp:txXfrm>
    </dsp:sp>
    <dsp:sp modelId="{C90A9730-77C8-4207-A80C-A5F9718C3DA2}">
      <dsp:nvSpPr>
        <dsp:cNvPr id="0" name=""/>
        <dsp:cNvSpPr/>
      </dsp:nvSpPr>
      <dsp:spPr>
        <a:xfrm>
          <a:off x="0" y="3460815"/>
          <a:ext cx="6492240"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National Baldrige Program</a:t>
          </a:r>
        </a:p>
      </dsp:txBody>
      <dsp:txXfrm>
        <a:off x="21704" y="3482519"/>
        <a:ext cx="6448832" cy="401192"/>
      </dsp:txXfrm>
    </dsp:sp>
    <dsp:sp modelId="{7CC20484-3EB8-45DE-A367-9D5A64DEB730}">
      <dsp:nvSpPr>
        <dsp:cNvPr id="0" name=""/>
        <dsp:cNvSpPr/>
      </dsp:nvSpPr>
      <dsp:spPr>
        <a:xfrm>
          <a:off x="0" y="3905415"/>
          <a:ext cx="649224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2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National Performance Excellence Framework</a:t>
          </a:r>
        </a:p>
      </dsp:txBody>
      <dsp:txXfrm>
        <a:off x="0" y="3905415"/>
        <a:ext cx="6492240" cy="314640"/>
      </dsp:txXfrm>
    </dsp:sp>
    <dsp:sp modelId="{28C0D06F-8639-4426-839F-46CD2FD25E63}">
      <dsp:nvSpPr>
        <dsp:cNvPr id="0" name=""/>
        <dsp:cNvSpPr/>
      </dsp:nvSpPr>
      <dsp:spPr>
        <a:xfrm>
          <a:off x="0" y="4220055"/>
          <a:ext cx="6492240" cy="44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New Mexico Professional Groups </a:t>
          </a:r>
        </a:p>
      </dsp:txBody>
      <dsp:txXfrm>
        <a:off x="21704" y="4241759"/>
        <a:ext cx="6448832"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E4F78-B2B6-4EF1-9990-1FD68ED42707}">
      <dsp:nvSpPr>
        <dsp:cNvPr id="0" name=""/>
        <dsp:cNvSpPr/>
      </dsp:nvSpPr>
      <dsp:spPr>
        <a:xfrm>
          <a:off x="0" y="204644"/>
          <a:ext cx="6413663" cy="6084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YOU</a:t>
          </a:r>
        </a:p>
      </dsp:txBody>
      <dsp:txXfrm>
        <a:off x="29700" y="234344"/>
        <a:ext cx="6354263" cy="549000"/>
      </dsp:txXfrm>
    </dsp:sp>
    <dsp:sp modelId="{317B2A9E-A2D3-4D74-A457-C2F7F600939B}">
      <dsp:nvSpPr>
        <dsp:cNvPr id="0" name=""/>
        <dsp:cNvSpPr/>
      </dsp:nvSpPr>
      <dsp:spPr>
        <a:xfrm>
          <a:off x="0" y="813044"/>
          <a:ext cx="6413663" cy="462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63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Enhances quality knowledge through expert examiner training and the examiner process</a:t>
          </a:r>
        </a:p>
        <a:p>
          <a:pPr marL="228600" lvl="1" indent="-228600" algn="l" defTabSz="889000">
            <a:lnSpc>
              <a:spcPct val="90000"/>
            </a:lnSpc>
            <a:spcBef>
              <a:spcPct val="0"/>
            </a:spcBef>
            <a:spcAft>
              <a:spcPct val="20000"/>
            </a:spcAft>
            <a:buChar char="•"/>
          </a:pPr>
          <a:r>
            <a:rPr lang="en-US" sz="2000" kern="1200" dirty="0"/>
            <a:t>Builds your career - Receive Recognition</a:t>
          </a:r>
        </a:p>
        <a:p>
          <a:pPr marL="228600" lvl="1" indent="-228600" algn="l" defTabSz="889000">
            <a:lnSpc>
              <a:spcPct val="90000"/>
            </a:lnSpc>
            <a:spcBef>
              <a:spcPct val="0"/>
            </a:spcBef>
            <a:spcAft>
              <a:spcPct val="20000"/>
            </a:spcAft>
            <a:buChar char="•"/>
          </a:pPr>
          <a:r>
            <a:rPr lang="en-US" sz="2000" kern="1200" dirty="0"/>
            <a:t>Builds a network of quality-minded friends</a:t>
          </a:r>
        </a:p>
        <a:p>
          <a:pPr marL="228600" lvl="1" indent="-228600" algn="l" defTabSz="889000">
            <a:lnSpc>
              <a:spcPct val="90000"/>
            </a:lnSpc>
            <a:spcBef>
              <a:spcPct val="0"/>
            </a:spcBef>
            <a:spcAft>
              <a:spcPct val="20000"/>
            </a:spcAft>
            <a:buChar char="•"/>
          </a:pPr>
          <a:r>
            <a:rPr lang="en-US" sz="2000" kern="1200"/>
            <a:t>Builds your reputation as Ambassador for quality improvement</a:t>
          </a:r>
        </a:p>
        <a:p>
          <a:pPr marL="228600" lvl="1" indent="-228600" algn="l" defTabSz="889000">
            <a:lnSpc>
              <a:spcPct val="90000"/>
            </a:lnSpc>
            <a:spcBef>
              <a:spcPct val="0"/>
            </a:spcBef>
            <a:spcAft>
              <a:spcPct val="20000"/>
            </a:spcAft>
            <a:buChar char="•"/>
          </a:pPr>
          <a:r>
            <a:rPr lang="en-US" sz="2000" kern="1200" dirty="0"/>
            <a:t>Improves your analytical, team building and consensus skills</a:t>
          </a:r>
        </a:p>
        <a:p>
          <a:pPr marL="228600" lvl="1" indent="-228600" algn="l" defTabSz="889000">
            <a:lnSpc>
              <a:spcPct val="90000"/>
            </a:lnSpc>
            <a:spcBef>
              <a:spcPct val="0"/>
            </a:spcBef>
            <a:spcAft>
              <a:spcPct val="20000"/>
            </a:spcAft>
            <a:buChar char="•"/>
          </a:pPr>
          <a:r>
            <a:rPr lang="en-US" sz="2000" kern="1200"/>
            <a:t>Improves your oral and written communication</a:t>
          </a:r>
        </a:p>
        <a:p>
          <a:pPr marL="228600" lvl="1" indent="-228600" algn="l" defTabSz="889000">
            <a:lnSpc>
              <a:spcPct val="90000"/>
            </a:lnSpc>
            <a:spcBef>
              <a:spcPct val="0"/>
            </a:spcBef>
            <a:spcAft>
              <a:spcPct val="20000"/>
            </a:spcAft>
            <a:buChar char="•"/>
          </a:pPr>
          <a:r>
            <a:rPr lang="en-US" sz="2000" kern="1200"/>
            <a:t>Opens doors and conversations</a:t>
          </a:r>
        </a:p>
        <a:p>
          <a:pPr marL="228600" lvl="1" indent="-228600" algn="l" defTabSz="889000">
            <a:lnSpc>
              <a:spcPct val="90000"/>
            </a:lnSpc>
            <a:spcBef>
              <a:spcPct val="0"/>
            </a:spcBef>
            <a:spcAft>
              <a:spcPct val="20000"/>
            </a:spcAft>
            <a:buChar char="•"/>
          </a:pPr>
          <a:r>
            <a:rPr lang="en-US" sz="2000" kern="1200"/>
            <a:t>Expands your view of quality improvement</a:t>
          </a:r>
        </a:p>
        <a:p>
          <a:pPr marL="228600" lvl="1" indent="-228600" algn="l" defTabSz="889000">
            <a:lnSpc>
              <a:spcPct val="90000"/>
            </a:lnSpc>
            <a:spcBef>
              <a:spcPct val="0"/>
            </a:spcBef>
            <a:spcAft>
              <a:spcPct val="20000"/>
            </a:spcAft>
            <a:buChar char="•"/>
          </a:pPr>
          <a:r>
            <a:rPr lang="en-US" sz="2000" kern="1200" dirty="0"/>
            <a:t>Keeps your brain sharp</a:t>
          </a:r>
        </a:p>
        <a:p>
          <a:pPr marL="228600" lvl="1" indent="-228600" algn="l" defTabSz="889000">
            <a:lnSpc>
              <a:spcPct val="90000"/>
            </a:lnSpc>
            <a:spcBef>
              <a:spcPct val="0"/>
            </a:spcBef>
            <a:spcAft>
              <a:spcPct val="20000"/>
            </a:spcAft>
            <a:buChar char="•"/>
          </a:pPr>
          <a:r>
            <a:rPr lang="en-US" sz="2000" kern="1200" dirty="0"/>
            <a:t>Strengthens your ability to apply the performance excellence concepts within your organization</a:t>
          </a:r>
        </a:p>
        <a:p>
          <a:pPr marL="228600" lvl="1" indent="-228600" algn="l" defTabSz="889000">
            <a:lnSpc>
              <a:spcPct val="90000"/>
            </a:lnSpc>
            <a:spcBef>
              <a:spcPct val="0"/>
            </a:spcBef>
            <a:spcAft>
              <a:spcPct val="20000"/>
            </a:spcAft>
            <a:buChar char="•"/>
          </a:pPr>
          <a:r>
            <a:rPr lang="en-US" sz="2000" kern="1200" dirty="0"/>
            <a:t>Improves your understanding of systems</a:t>
          </a:r>
        </a:p>
      </dsp:txBody>
      <dsp:txXfrm>
        <a:off x="0" y="813044"/>
        <a:ext cx="6413663" cy="4628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5B653-9390-497D-9293-0CF075D1BEB3}">
      <dsp:nvSpPr>
        <dsp:cNvPr id="0" name=""/>
        <dsp:cNvSpPr/>
      </dsp:nvSpPr>
      <dsp:spPr>
        <a:xfrm>
          <a:off x="0" y="280475"/>
          <a:ext cx="6797675" cy="72539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YOUR ORGANIZATION</a:t>
          </a:r>
        </a:p>
      </dsp:txBody>
      <dsp:txXfrm>
        <a:off x="35411" y="315886"/>
        <a:ext cx="6726853" cy="654577"/>
      </dsp:txXfrm>
    </dsp:sp>
    <dsp:sp modelId="{14B5EE14-8759-4944-9740-27E4A9C9D91E}">
      <dsp:nvSpPr>
        <dsp:cNvPr id="0" name=""/>
        <dsp:cNvSpPr/>
      </dsp:nvSpPr>
      <dsp:spPr>
        <a:xfrm>
          <a:off x="0" y="1005875"/>
          <a:ext cx="6797675" cy="4363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The more individuals that understand performance–based management the better an organization can accelerate improvement</a:t>
          </a:r>
        </a:p>
        <a:p>
          <a:pPr marL="228600" lvl="1" indent="-228600" algn="l" defTabSz="1066800">
            <a:lnSpc>
              <a:spcPct val="90000"/>
            </a:lnSpc>
            <a:spcBef>
              <a:spcPct val="0"/>
            </a:spcBef>
            <a:spcAft>
              <a:spcPct val="20000"/>
            </a:spcAft>
            <a:buChar char="•"/>
          </a:pPr>
          <a:r>
            <a:rPr lang="en-US" sz="2400" kern="1200" dirty="0"/>
            <a:t>When employees are engaged it energizes improvement efforts and reduces turnover</a:t>
          </a:r>
        </a:p>
        <a:p>
          <a:pPr marL="228600" lvl="1" indent="-228600" algn="l" defTabSz="1066800">
            <a:lnSpc>
              <a:spcPct val="90000"/>
            </a:lnSpc>
            <a:spcBef>
              <a:spcPct val="0"/>
            </a:spcBef>
            <a:spcAft>
              <a:spcPct val="20000"/>
            </a:spcAft>
            <a:buChar char="•"/>
          </a:pPr>
          <a:r>
            <a:rPr lang="en-US" sz="2400" kern="1200" dirty="0"/>
            <a:t>Gains perspective – learn from the best</a:t>
          </a:r>
        </a:p>
        <a:p>
          <a:pPr marL="228600" lvl="1" indent="-228600" algn="l" defTabSz="1066800">
            <a:lnSpc>
              <a:spcPct val="90000"/>
            </a:lnSpc>
            <a:spcBef>
              <a:spcPct val="0"/>
            </a:spcBef>
            <a:spcAft>
              <a:spcPct val="20000"/>
            </a:spcAft>
            <a:buChar char="•"/>
          </a:pPr>
          <a:r>
            <a:rPr lang="en-US" sz="2400" kern="1200"/>
            <a:t>Uses a systematic approach - generating improved results</a:t>
          </a:r>
        </a:p>
        <a:p>
          <a:pPr marL="228600" lvl="1" indent="-228600" algn="l" defTabSz="1066800">
            <a:lnSpc>
              <a:spcPct val="90000"/>
            </a:lnSpc>
            <a:spcBef>
              <a:spcPct val="0"/>
            </a:spcBef>
            <a:spcAft>
              <a:spcPct val="20000"/>
            </a:spcAft>
            <a:buChar char="•"/>
          </a:pPr>
          <a:r>
            <a:rPr lang="en-US" sz="2400" kern="1200"/>
            <a:t>Learning opportunities from expert feedback</a:t>
          </a:r>
        </a:p>
        <a:p>
          <a:pPr marL="228600" lvl="1" indent="-228600" algn="l" defTabSz="1066800">
            <a:lnSpc>
              <a:spcPct val="90000"/>
            </a:lnSpc>
            <a:spcBef>
              <a:spcPct val="0"/>
            </a:spcBef>
            <a:spcAft>
              <a:spcPct val="20000"/>
            </a:spcAft>
            <a:buChar char="•"/>
          </a:pPr>
          <a:r>
            <a:rPr lang="en-US" sz="2400" kern="1200"/>
            <a:t>Helps leaders prioritize and focus on what is most important</a:t>
          </a:r>
        </a:p>
        <a:p>
          <a:pPr marL="228600" lvl="1" indent="-228600" algn="l" defTabSz="1066800">
            <a:lnSpc>
              <a:spcPct val="90000"/>
            </a:lnSpc>
            <a:spcBef>
              <a:spcPct val="0"/>
            </a:spcBef>
            <a:spcAft>
              <a:spcPct val="20000"/>
            </a:spcAft>
            <a:buChar char="•"/>
          </a:pPr>
          <a:r>
            <a:rPr lang="en-US" sz="2400" kern="1200"/>
            <a:t>Helps outperform the competition</a:t>
          </a:r>
        </a:p>
      </dsp:txBody>
      <dsp:txXfrm>
        <a:off x="0" y="1005875"/>
        <a:ext cx="6797675" cy="4363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8D197-44FE-49EE-A44A-A1600672612D}">
      <dsp:nvSpPr>
        <dsp:cNvPr id="0" name=""/>
        <dsp:cNvSpPr/>
      </dsp:nvSpPr>
      <dsp:spPr>
        <a:xfrm>
          <a:off x="536146" y="0"/>
          <a:ext cx="1507800" cy="150777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Resources</a:t>
          </a:r>
        </a:p>
      </dsp:txBody>
      <dsp:txXfrm>
        <a:off x="756958" y="220809"/>
        <a:ext cx="1066176" cy="1066161"/>
      </dsp:txXfrm>
    </dsp:sp>
    <dsp:sp modelId="{054E367A-2C15-49A3-9831-3DA83FD2868C}">
      <dsp:nvSpPr>
        <dsp:cNvPr id="0" name=""/>
        <dsp:cNvSpPr/>
      </dsp:nvSpPr>
      <dsp:spPr>
        <a:xfrm>
          <a:off x="1124940" y="1005604"/>
          <a:ext cx="1507800" cy="150777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Rigor</a:t>
          </a:r>
        </a:p>
      </dsp:txBody>
      <dsp:txXfrm>
        <a:off x="1345752" y="1226413"/>
        <a:ext cx="1066176" cy="1066161"/>
      </dsp:txXfrm>
    </dsp:sp>
    <dsp:sp modelId="{08F0FAE0-DFAB-409E-9505-13CF62F92354}">
      <dsp:nvSpPr>
        <dsp:cNvPr id="0" name=""/>
        <dsp:cNvSpPr/>
      </dsp:nvSpPr>
      <dsp:spPr>
        <a:xfrm>
          <a:off x="1789926" y="0"/>
          <a:ext cx="1507800" cy="150777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Compliance</a:t>
          </a:r>
        </a:p>
      </dsp:txBody>
      <dsp:txXfrm>
        <a:off x="2010738" y="220809"/>
        <a:ext cx="1066176" cy="10661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57CEC0-579A-4AD4-AD9B-EF6C6329E108}" type="datetimeFigureOut">
              <a:rPr lang="en-US" smtClean="0"/>
              <a:t>5/25/2022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B013DB-9F9E-496A-8D74-687DD9C2F38B}" type="slidenum">
              <a:rPr lang="en-US" smtClean="0"/>
              <a:t>‹#›</a:t>
            </a:fld>
            <a:endParaRPr lang="en-US"/>
          </a:p>
        </p:txBody>
      </p:sp>
    </p:spTree>
    <p:extLst>
      <p:ext uri="{BB962C8B-B14F-4D97-AF65-F5344CB8AC3E}">
        <p14:creationId xmlns:p14="http://schemas.microsoft.com/office/powerpoint/2010/main" val="41943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so.org/member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Good Afternoon! </a:t>
            </a:r>
          </a:p>
          <a:p>
            <a:r>
              <a:rPr lang="en-US" dirty="0"/>
              <a:t>For those of you who don’t know me ….my name is Gail Hammer, I am a 30 year Quality Practitioner, double certified as a Quality Manager and as a Quality Auditor.  My first degree was in Behavioral Psychology. I have worked in non-profit, business, government with National Nuclear Security Administration and now 7 years at UNM Health Sciences. Quality principles are the same no matter the business sector. </a:t>
            </a:r>
          </a:p>
          <a:p>
            <a:endParaRPr lang="en-US" dirty="0"/>
          </a:p>
          <a:p>
            <a:r>
              <a:rPr lang="en-US" dirty="0"/>
              <a:t>I currently serve as Health Sciences Sr. Quality Advisor and manage the Health Science Policy Office. In addition, I’ve been involved with quality at the local, state and national level and among other responsibilities, have served many years on the state Panel of Judges for the state Baldrige Award process.</a:t>
            </a:r>
          </a:p>
          <a:p>
            <a:endParaRPr lang="en-US" dirty="0"/>
          </a:p>
          <a:p>
            <a:r>
              <a:rPr lang="en-US" dirty="0"/>
              <a:t>Delighted to be with you all this afternoon and thank you for taking time to think about a career in Quality.</a:t>
            </a:r>
          </a:p>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1</a:t>
            </a:fld>
            <a:endParaRPr lang="en-US"/>
          </a:p>
        </p:txBody>
      </p:sp>
    </p:spTree>
    <p:extLst>
      <p:ext uri="{BB962C8B-B14F-4D97-AF65-F5344CB8AC3E}">
        <p14:creationId xmlns:p14="http://schemas.microsoft.com/office/powerpoint/2010/main" val="1345664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Choosing a quality profession is a rewarding career! You work hard, and can enjoy the pride and joy it brings to all.</a:t>
            </a:r>
          </a:p>
        </p:txBody>
      </p:sp>
      <p:sp>
        <p:nvSpPr>
          <p:cNvPr id="4" name="Slide Number Placeholder 3"/>
          <p:cNvSpPr>
            <a:spLocks noGrp="1"/>
          </p:cNvSpPr>
          <p:nvPr>
            <p:ph type="sldNum" sz="quarter" idx="5"/>
          </p:nvPr>
        </p:nvSpPr>
        <p:spPr/>
        <p:txBody>
          <a:bodyPr/>
          <a:lstStyle/>
          <a:p>
            <a:fld id="{1CB013DB-9F9E-496A-8D74-687DD9C2F38B}" type="slidenum">
              <a:rPr lang="en-US" smtClean="0"/>
              <a:t>10</a:t>
            </a:fld>
            <a:endParaRPr lang="en-US"/>
          </a:p>
        </p:txBody>
      </p:sp>
    </p:spTree>
    <p:extLst>
      <p:ext uri="{BB962C8B-B14F-4D97-AF65-F5344CB8AC3E}">
        <p14:creationId xmlns:p14="http://schemas.microsoft.com/office/powerpoint/2010/main" val="71409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tools are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components of excellence are best documented in the national Baldrige framework for Performance Excellence and in ISO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talk a bit about the Baldrige Excellence Framework</a:t>
            </a:r>
          </a:p>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11</a:t>
            </a:fld>
            <a:endParaRPr lang="en-US"/>
          </a:p>
        </p:txBody>
      </p:sp>
    </p:spTree>
    <p:extLst>
      <p:ext uri="{BB962C8B-B14F-4D97-AF65-F5344CB8AC3E}">
        <p14:creationId xmlns:p14="http://schemas.microsoft.com/office/powerpoint/2010/main" val="3496329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Categories 1-6 and the systems that support them are interconnected and the results in Cat 7 reflect how well the systems in 1-6 are doing.</a:t>
            </a:r>
          </a:p>
          <a:p>
            <a:endParaRPr lang="en-US" dirty="0"/>
          </a:p>
          <a:p>
            <a:r>
              <a:rPr lang="en-US" dirty="0"/>
              <a:t>This framework can be applied to any organization, whether you serve on a Board of Directors, church committee Coach a little league team….it is amazing how knowing the framework can help structure better systems. </a:t>
            </a:r>
          </a:p>
        </p:txBody>
      </p:sp>
      <p:sp>
        <p:nvSpPr>
          <p:cNvPr id="4" name="Slide Number Placeholder 3"/>
          <p:cNvSpPr>
            <a:spLocks noGrp="1"/>
          </p:cNvSpPr>
          <p:nvPr>
            <p:ph type="sldNum" sz="quarter" idx="5"/>
          </p:nvPr>
        </p:nvSpPr>
        <p:spPr/>
        <p:txBody>
          <a:bodyPr/>
          <a:lstStyle/>
          <a:p>
            <a:fld id="{1CB013DB-9F9E-496A-8D74-687DD9C2F38B}" type="slidenum">
              <a:rPr lang="en-US" smtClean="0"/>
              <a:t>12</a:t>
            </a:fld>
            <a:endParaRPr lang="en-US"/>
          </a:p>
        </p:txBody>
      </p:sp>
    </p:spTree>
    <p:extLst>
      <p:ext uri="{BB962C8B-B14F-4D97-AF65-F5344CB8AC3E}">
        <p14:creationId xmlns:p14="http://schemas.microsoft.com/office/powerpoint/2010/main" val="204099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Baldrige framework teaches us about the broad scope of quality. The interconnectivity that drives high performance </a:t>
            </a:r>
          </a:p>
        </p:txBody>
      </p:sp>
      <p:sp>
        <p:nvSpPr>
          <p:cNvPr id="4" name="Slide Number Placeholder 3"/>
          <p:cNvSpPr>
            <a:spLocks noGrp="1"/>
          </p:cNvSpPr>
          <p:nvPr>
            <p:ph type="sldNum" sz="quarter" idx="5"/>
          </p:nvPr>
        </p:nvSpPr>
        <p:spPr/>
        <p:txBody>
          <a:bodyPr/>
          <a:lstStyle/>
          <a:p>
            <a:fld id="{1CB013DB-9F9E-496A-8D74-687DD9C2F38B}" type="slidenum">
              <a:rPr lang="en-US" smtClean="0"/>
              <a:t>13</a:t>
            </a:fld>
            <a:endParaRPr lang="en-US"/>
          </a:p>
        </p:txBody>
      </p:sp>
    </p:spTree>
    <p:extLst>
      <p:ext uri="{BB962C8B-B14F-4D97-AF65-F5344CB8AC3E}">
        <p14:creationId xmlns:p14="http://schemas.microsoft.com/office/powerpoint/2010/main" val="244685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learn about the framework is to become a Baldrige examiner either on the state or national level.</a:t>
            </a:r>
          </a:p>
        </p:txBody>
      </p:sp>
      <p:sp>
        <p:nvSpPr>
          <p:cNvPr id="4" name="Slide Number Placeholder 3"/>
          <p:cNvSpPr>
            <a:spLocks noGrp="1"/>
          </p:cNvSpPr>
          <p:nvPr>
            <p:ph type="sldNum" sz="quarter" idx="5"/>
          </p:nvPr>
        </p:nvSpPr>
        <p:spPr/>
        <p:txBody>
          <a:bodyPr/>
          <a:lstStyle/>
          <a:p>
            <a:fld id="{1CB013DB-9F9E-496A-8D74-687DD9C2F38B}" type="slidenum">
              <a:rPr lang="en-US" smtClean="0"/>
              <a:t>14</a:t>
            </a:fld>
            <a:endParaRPr lang="en-US"/>
          </a:p>
        </p:txBody>
      </p:sp>
    </p:spTree>
    <p:extLst>
      <p:ext uri="{BB962C8B-B14F-4D97-AF65-F5344CB8AC3E}">
        <p14:creationId xmlns:p14="http://schemas.microsoft.com/office/powerpoint/2010/main" val="44953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15</a:t>
            </a:fld>
            <a:endParaRPr lang="en-US"/>
          </a:p>
        </p:txBody>
      </p:sp>
    </p:spTree>
    <p:extLst>
      <p:ext uri="{BB962C8B-B14F-4D97-AF65-F5344CB8AC3E}">
        <p14:creationId xmlns:p14="http://schemas.microsoft.com/office/powerpoint/2010/main" val="224807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13DB-9F9E-496A-8D74-687DD9C2F38B}" type="slidenum">
              <a:rPr lang="en-US" smtClean="0"/>
              <a:t>16</a:t>
            </a:fld>
            <a:endParaRPr lang="en-US"/>
          </a:p>
        </p:txBody>
      </p:sp>
    </p:spTree>
    <p:extLst>
      <p:ext uri="{BB962C8B-B14F-4D97-AF65-F5344CB8AC3E}">
        <p14:creationId xmlns:p14="http://schemas.microsoft.com/office/powerpoint/2010/main" val="4160567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piece of advice is to join a quality organization</a:t>
            </a:r>
          </a:p>
          <a:p>
            <a:endParaRPr lang="en-US" dirty="0"/>
          </a:p>
          <a:p>
            <a:r>
              <a:rPr lang="en-US" dirty="0"/>
              <a:t>Join ASQ and live by the Code!</a:t>
            </a:r>
          </a:p>
          <a:p>
            <a:r>
              <a:rPr lang="en-US" dirty="0"/>
              <a:t>Or Join Quality New Mexico or join Albuquerque Quality Network. Any of the three will help you along your quality career.</a:t>
            </a:r>
          </a:p>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17</a:t>
            </a:fld>
            <a:endParaRPr lang="en-US"/>
          </a:p>
        </p:txBody>
      </p:sp>
    </p:spTree>
    <p:extLst>
      <p:ext uri="{BB962C8B-B14F-4D97-AF65-F5344CB8AC3E}">
        <p14:creationId xmlns:p14="http://schemas.microsoft.com/office/powerpoint/2010/main" val="237664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18</a:t>
            </a:fld>
            <a:endParaRPr lang="en-US"/>
          </a:p>
        </p:txBody>
      </p:sp>
    </p:spTree>
    <p:extLst>
      <p:ext uri="{BB962C8B-B14F-4D97-AF65-F5344CB8AC3E}">
        <p14:creationId xmlns:p14="http://schemas.microsoft.com/office/powerpoint/2010/main" val="56816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19</a:t>
            </a:fld>
            <a:endParaRPr lang="en-US"/>
          </a:p>
        </p:txBody>
      </p:sp>
    </p:spTree>
    <p:extLst>
      <p:ext uri="{BB962C8B-B14F-4D97-AF65-F5344CB8AC3E}">
        <p14:creationId xmlns:p14="http://schemas.microsoft.com/office/powerpoint/2010/main" val="186232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First a plug for the wonderful world of Quality.</a:t>
            </a:r>
          </a:p>
          <a:p>
            <a:r>
              <a:rPr lang="en-US" dirty="0"/>
              <a:t>Not only is practicing quality the right thing to do and the intelligent thing to do, it is often the required thing to do!</a:t>
            </a:r>
          </a:p>
          <a:p>
            <a:r>
              <a:rPr lang="en-US" dirty="0"/>
              <a:t>So understanding quality is fundamental to performance. </a:t>
            </a:r>
          </a:p>
        </p:txBody>
      </p:sp>
      <p:sp>
        <p:nvSpPr>
          <p:cNvPr id="4" name="Slide Number Placeholder 3"/>
          <p:cNvSpPr>
            <a:spLocks noGrp="1"/>
          </p:cNvSpPr>
          <p:nvPr>
            <p:ph type="sldNum" sz="quarter" idx="5"/>
          </p:nvPr>
        </p:nvSpPr>
        <p:spPr/>
        <p:txBody>
          <a:bodyPr/>
          <a:lstStyle/>
          <a:p>
            <a:fld id="{1CB013DB-9F9E-496A-8D74-687DD9C2F38B}" type="slidenum">
              <a:rPr lang="en-US" smtClean="0"/>
              <a:t>2</a:t>
            </a:fld>
            <a:endParaRPr lang="en-US"/>
          </a:p>
        </p:txBody>
      </p:sp>
    </p:spTree>
    <p:extLst>
      <p:ext uri="{BB962C8B-B14F-4D97-AF65-F5344CB8AC3E}">
        <p14:creationId xmlns:p14="http://schemas.microsoft.com/office/powerpoint/2010/main" val="264830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just a few of the many quality principles to learn about ….</a:t>
            </a:r>
          </a:p>
        </p:txBody>
      </p:sp>
      <p:sp>
        <p:nvSpPr>
          <p:cNvPr id="4" name="Slide Number Placeholder 3"/>
          <p:cNvSpPr>
            <a:spLocks noGrp="1"/>
          </p:cNvSpPr>
          <p:nvPr>
            <p:ph type="sldNum" sz="quarter" idx="5"/>
          </p:nvPr>
        </p:nvSpPr>
        <p:spPr/>
        <p:txBody>
          <a:bodyPr/>
          <a:lstStyle/>
          <a:p>
            <a:fld id="{1CB013DB-9F9E-496A-8D74-687DD9C2F38B}" type="slidenum">
              <a:rPr lang="en-US" smtClean="0"/>
              <a:t>20</a:t>
            </a:fld>
            <a:endParaRPr lang="en-US"/>
          </a:p>
        </p:txBody>
      </p:sp>
    </p:spTree>
    <p:extLst>
      <p:ext uri="{BB962C8B-B14F-4D97-AF65-F5344CB8AC3E}">
        <p14:creationId xmlns:p14="http://schemas.microsoft.com/office/powerpoint/2010/main" val="1121916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on Pressure injury rate…Working on an outcome? No, rather working on the processes that </a:t>
            </a:r>
            <a:r>
              <a:rPr lang="en-US"/>
              <a:t>will result </a:t>
            </a:r>
            <a:r>
              <a:rPr lang="en-US" dirty="0"/>
              <a:t>in a lower injury rate.</a:t>
            </a:r>
          </a:p>
        </p:txBody>
      </p:sp>
      <p:sp>
        <p:nvSpPr>
          <p:cNvPr id="4" name="Slide Number Placeholder 3"/>
          <p:cNvSpPr>
            <a:spLocks noGrp="1"/>
          </p:cNvSpPr>
          <p:nvPr>
            <p:ph type="sldNum" sz="quarter" idx="5"/>
          </p:nvPr>
        </p:nvSpPr>
        <p:spPr/>
        <p:txBody>
          <a:bodyPr/>
          <a:lstStyle/>
          <a:p>
            <a:fld id="{1CB013DB-9F9E-496A-8D74-687DD9C2F38B}" type="slidenum">
              <a:rPr lang="en-US" smtClean="0"/>
              <a:t>21</a:t>
            </a:fld>
            <a:endParaRPr lang="en-US"/>
          </a:p>
        </p:txBody>
      </p:sp>
    </p:spTree>
    <p:extLst>
      <p:ext uri="{BB962C8B-B14F-4D97-AF65-F5344CB8AC3E}">
        <p14:creationId xmlns:p14="http://schemas.microsoft.com/office/powerpoint/2010/main" val="5701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remember to use best practices whenever possible, but don’t shy away from innovation.</a:t>
            </a:r>
          </a:p>
        </p:txBody>
      </p:sp>
      <p:sp>
        <p:nvSpPr>
          <p:cNvPr id="4" name="Slide Number Placeholder 3"/>
          <p:cNvSpPr>
            <a:spLocks noGrp="1"/>
          </p:cNvSpPr>
          <p:nvPr>
            <p:ph type="sldNum" sz="quarter" idx="5"/>
          </p:nvPr>
        </p:nvSpPr>
        <p:spPr/>
        <p:txBody>
          <a:bodyPr/>
          <a:lstStyle/>
          <a:p>
            <a:fld id="{1CB013DB-9F9E-496A-8D74-687DD9C2F38B}" type="slidenum">
              <a:rPr lang="en-US" smtClean="0"/>
              <a:t>22</a:t>
            </a:fld>
            <a:endParaRPr lang="en-US"/>
          </a:p>
        </p:txBody>
      </p:sp>
    </p:spTree>
    <p:extLst>
      <p:ext uri="{BB962C8B-B14F-4D97-AF65-F5344CB8AC3E}">
        <p14:creationId xmlns:p14="http://schemas.microsoft.com/office/powerpoint/2010/main" val="361036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13DB-9F9E-496A-8D74-687DD9C2F38B}" type="slidenum">
              <a:rPr lang="en-US" smtClean="0"/>
              <a:t>23</a:t>
            </a:fld>
            <a:endParaRPr lang="en-US"/>
          </a:p>
        </p:txBody>
      </p:sp>
    </p:spTree>
    <p:extLst>
      <p:ext uri="{BB962C8B-B14F-4D97-AF65-F5344CB8AC3E}">
        <p14:creationId xmlns:p14="http://schemas.microsoft.com/office/powerpoint/2010/main" val="388909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24</a:t>
            </a:fld>
            <a:endParaRPr lang="en-US"/>
          </a:p>
        </p:txBody>
      </p:sp>
    </p:spTree>
    <p:extLst>
      <p:ext uri="{BB962C8B-B14F-4D97-AF65-F5344CB8AC3E}">
        <p14:creationId xmlns:p14="http://schemas.microsoft.com/office/powerpoint/2010/main" val="3767042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 med- Clinical world</a:t>
            </a:r>
          </a:p>
        </p:txBody>
      </p:sp>
      <p:sp>
        <p:nvSpPr>
          <p:cNvPr id="4" name="Slide Number Placeholder 3"/>
          <p:cNvSpPr>
            <a:spLocks noGrp="1"/>
          </p:cNvSpPr>
          <p:nvPr>
            <p:ph type="sldNum" sz="quarter" idx="5"/>
          </p:nvPr>
        </p:nvSpPr>
        <p:spPr/>
        <p:txBody>
          <a:bodyPr/>
          <a:lstStyle/>
          <a:p>
            <a:fld id="{1CB013DB-9F9E-496A-8D74-687DD9C2F38B}" type="slidenum">
              <a:rPr lang="en-US" smtClean="0"/>
              <a:t>25</a:t>
            </a:fld>
            <a:endParaRPr lang="en-US"/>
          </a:p>
        </p:txBody>
      </p:sp>
    </p:spTree>
    <p:extLst>
      <p:ext uri="{BB962C8B-B14F-4D97-AF65-F5344CB8AC3E}">
        <p14:creationId xmlns:p14="http://schemas.microsoft.com/office/powerpoint/2010/main" val="1907073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26</a:t>
            </a:fld>
            <a:endParaRPr lang="en-US"/>
          </a:p>
        </p:txBody>
      </p:sp>
    </p:spTree>
    <p:extLst>
      <p:ext uri="{BB962C8B-B14F-4D97-AF65-F5344CB8AC3E}">
        <p14:creationId xmlns:p14="http://schemas.microsoft.com/office/powerpoint/2010/main" val="428472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B013DB-9F9E-496A-8D74-687DD9C2F38B}" type="slidenum">
              <a:rPr lang="en-US" smtClean="0"/>
              <a:t>27</a:t>
            </a:fld>
            <a:endParaRPr lang="en-US"/>
          </a:p>
        </p:txBody>
      </p:sp>
    </p:spTree>
    <p:extLst>
      <p:ext uri="{BB962C8B-B14F-4D97-AF65-F5344CB8AC3E}">
        <p14:creationId xmlns:p14="http://schemas.microsoft.com/office/powerpoint/2010/main" val="2033414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28</a:t>
            </a:fld>
            <a:endParaRPr lang="en-US"/>
          </a:p>
        </p:txBody>
      </p:sp>
    </p:spTree>
    <p:extLst>
      <p:ext uri="{BB962C8B-B14F-4D97-AF65-F5344CB8AC3E}">
        <p14:creationId xmlns:p14="http://schemas.microsoft.com/office/powerpoint/2010/main" val="3812559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Favorite quotes from Deming…</a:t>
            </a:r>
          </a:p>
        </p:txBody>
      </p:sp>
      <p:sp>
        <p:nvSpPr>
          <p:cNvPr id="4" name="Slide Number Placeholder 3"/>
          <p:cNvSpPr>
            <a:spLocks noGrp="1"/>
          </p:cNvSpPr>
          <p:nvPr>
            <p:ph type="sldNum" sz="quarter" idx="5"/>
          </p:nvPr>
        </p:nvSpPr>
        <p:spPr/>
        <p:txBody>
          <a:bodyPr/>
          <a:lstStyle/>
          <a:p>
            <a:fld id="{1CB013DB-9F9E-496A-8D74-687DD9C2F38B}" type="slidenum">
              <a:rPr lang="en-US" smtClean="0"/>
              <a:t>29</a:t>
            </a:fld>
            <a:endParaRPr lang="en-US"/>
          </a:p>
        </p:txBody>
      </p:sp>
    </p:spTree>
    <p:extLst>
      <p:ext uri="{BB962C8B-B14F-4D97-AF65-F5344CB8AC3E}">
        <p14:creationId xmlns:p14="http://schemas.microsoft.com/office/powerpoint/2010/main" val="97006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dive into quality - as a career.</a:t>
            </a:r>
          </a:p>
          <a:p>
            <a:endParaRPr lang="en-US" dirty="0"/>
          </a:p>
          <a:p>
            <a:r>
              <a:rPr lang="en-US" dirty="0"/>
              <a:t>Like many young people, during and soon after college I had a couple different jobs and having just graduated with a degree in Behavioral Psychology, I began to see a similar patterns of behavior at the various places I worked. Front line employees would see things very differently than those in operations and finance. </a:t>
            </a:r>
          </a:p>
          <a:p>
            <a:endParaRPr lang="en-US" dirty="0"/>
          </a:p>
          <a:p>
            <a:r>
              <a:rPr lang="en-US" dirty="0"/>
              <a:t>First-hand Examples - waitresses to management or sales people to finance executives or claims such as…the I worked for organization who said- Customer comes First.. But then didn’t care that customers were put on hold for long periods of time. </a:t>
            </a:r>
          </a:p>
          <a:p>
            <a:endParaRPr lang="en-US" dirty="0"/>
          </a:p>
          <a:p>
            <a:r>
              <a:rPr lang="en-US" dirty="0"/>
              <a:t> There always seemed to be a rub or a chasm between the groups of people.  When I began to read about TQM taking hold in America in the 1990s, I attended a few workshops, and low and behold- they talked about that gap, those chasms I saw, and how practicing quality principles eliminated the situation in high performing companies. With that I was hooked- it opened up a whole new world to me.</a:t>
            </a:r>
          </a:p>
          <a:p>
            <a:endParaRPr lang="en-US" dirty="0"/>
          </a:p>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3</a:t>
            </a:fld>
            <a:endParaRPr lang="en-US"/>
          </a:p>
        </p:txBody>
      </p:sp>
    </p:spTree>
    <p:extLst>
      <p:ext uri="{BB962C8B-B14F-4D97-AF65-F5344CB8AC3E}">
        <p14:creationId xmlns:p14="http://schemas.microsoft.com/office/powerpoint/2010/main" val="2764784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favorite quotes</a:t>
            </a:r>
          </a:p>
        </p:txBody>
      </p:sp>
      <p:sp>
        <p:nvSpPr>
          <p:cNvPr id="4" name="Slide Number Placeholder 3"/>
          <p:cNvSpPr>
            <a:spLocks noGrp="1"/>
          </p:cNvSpPr>
          <p:nvPr>
            <p:ph type="sldNum" sz="quarter" idx="5"/>
          </p:nvPr>
        </p:nvSpPr>
        <p:spPr/>
        <p:txBody>
          <a:bodyPr/>
          <a:lstStyle/>
          <a:p>
            <a:fld id="{1CB013DB-9F9E-496A-8D74-687DD9C2F38B}" type="slidenum">
              <a:rPr lang="en-US" smtClean="0"/>
              <a:t>30</a:t>
            </a:fld>
            <a:endParaRPr lang="en-US"/>
          </a:p>
        </p:txBody>
      </p:sp>
    </p:spTree>
    <p:extLst>
      <p:ext uri="{BB962C8B-B14F-4D97-AF65-F5344CB8AC3E}">
        <p14:creationId xmlns:p14="http://schemas.microsoft.com/office/powerpoint/2010/main" val="90722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learned more… I learned that Quality is expansive and there are literally dozens and dozens of ways to support the profession. Back then there were no college degrees in Quality, so I attended every seminar and conference I could and eventually found myself in a Quality Director’s role. At that point I decided I better become certified and took two separate 5-hour exams to become double certified in 2003, almost 20 years ago. </a:t>
            </a:r>
          </a:p>
        </p:txBody>
      </p:sp>
      <p:sp>
        <p:nvSpPr>
          <p:cNvPr id="4" name="Slide Number Placeholder 3"/>
          <p:cNvSpPr>
            <a:spLocks noGrp="1"/>
          </p:cNvSpPr>
          <p:nvPr>
            <p:ph type="sldNum" sz="quarter" idx="5"/>
          </p:nvPr>
        </p:nvSpPr>
        <p:spPr/>
        <p:txBody>
          <a:bodyPr/>
          <a:lstStyle/>
          <a:p>
            <a:fld id="{1CB013DB-9F9E-496A-8D74-687DD9C2F38B}" type="slidenum">
              <a:rPr lang="en-US" smtClean="0"/>
              <a:t>4</a:t>
            </a:fld>
            <a:endParaRPr lang="en-US"/>
          </a:p>
        </p:txBody>
      </p:sp>
    </p:spTree>
    <p:extLst>
      <p:ext uri="{BB962C8B-B14F-4D97-AF65-F5344CB8AC3E}">
        <p14:creationId xmlns:p14="http://schemas.microsoft.com/office/powerpoint/2010/main" val="373433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 can gain all sorts of quality degrees, certifications and experience!</a:t>
            </a:r>
          </a:p>
          <a:p>
            <a:r>
              <a:rPr lang="en-US" dirty="0"/>
              <a:t>A fast google search shows available MBAs in Quality Management from around the globe- Spain, India, United Emirates, Puerto Rico and most states and colleges in America. Many now specializing in areas of expertise, such as Quality engineering or healthcare quality etc.</a:t>
            </a:r>
          </a:p>
          <a:p>
            <a:endParaRPr lang="en-US" dirty="0"/>
          </a:p>
          <a:p>
            <a:r>
              <a:rPr lang="en-US" dirty="0"/>
              <a:t>In New Mexico we have three groups that educate…</a:t>
            </a:r>
          </a:p>
        </p:txBody>
      </p:sp>
      <p:sp>
        <p:nvSpPr>
          <p:cNvPr id="4" name="Slide Number Placeholder 3"/>
          <p:cNvSpPr>
            <a:spLocks noGrp="1"/>
          </p:cNvSpPr>
          <p:nvPr>
            <p:ph type="sldNum" sz="quarter" idx="5"/>
          </p:nvPr>
        </p:nvSpPr>
        <p:spPr/>
        <p:txBody>
          <a:bodyPr/>
          <a:lstStyle/>
          <a:p>
            <a:fld id="{1CB013DB-9F9E-496A-8D74-687DD9C2F38B}" type="slidenum">
              <a:rPr lang="en-US" smtClean="0"/>
              <a:t>5</a:t>
            </a:fld>
            <a:endParaRPr lang="en-US"/>
          </a:p>
        </p:txBody>
      </p:sp>
    </p:spTree>
    <p:extLst>
      <p:ext uri="{BB962C8B-B14F-4D97-AF65-F5344CB8AC3E}">
        <p14:creationId xmlns:p14="http://schemas.microsoft.com/office/powerpoint/2010/main" val="76263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You can begin to learn about the area of interest starting right here in New Mexico!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Each of the three </a:t>
            </a:r>
            <a:r>
              <a:rPr lang="en-US" altLang="en-US" sz="1200" dirty="0" err="1"/>
              <a:t>organziations</a:t>
            </a:r>
            <a:r>
              <a:rPr lang="en-US" altLang="en-US" sz="1200" dirty="0"/>
              <a:t> can serve an important role in a quality professional's career.</a:t>
            </a:r>
          </a:p>
          <a:p>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6</a:t>
            </a:fld>
            <a:endParaRPr lang="en-US"/>
          </a:p>
        </p:txBody>
      </p:sp>
    </p:spTree>
    <p:extLst>
      <p:ext uri="{BB962C8B-B14F-4D97-AF65-F5344CB8AC3E}">
        <p14:creationId xmlns:p14="http://schemas.microsoft.com/office/powerpoint/2010/main" val="281580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ASQ originally stood for the American Society for Quality, however ASQ is now a global organization. </a:t>
            </a:r>
          </a:p>
          <a:p>
            <a:endParaRPr lang="en-US" dirty="0"/>
          </a:p>
          <a:p>
            <a:r>
              <a:rPr lang="en-US" dirty="0"/>
              <a:t>ASQ provides training, certifications to members from over 130 countries, with offices in Milwaukee, Wisconsin, Mexico, India and China.</a:t>
            </a:r>
          </a:p>
          <a:p>
            <a:endParaRPr lang="en-US" dirty="0"/>
          </a:p>
          <a:p>
            <a:r>
              <a:rPr lang="en-US" dirty="0"/>
              <a:t>ASQ’s mission is to achieve excellence through quality.</a:t>
            </a:r>
          </a:p>
          <a:p>
            <a:r>
              <a:rPr lang="en-US" dirty="0"/>
              <a:t>I am a Sr. Member of ASQ.</a:t>
            </a:r>
          </a:p>
        </p:txBody>
      </p:sp>
      <p:sp>
        <p:nvSpPr>
          <p:cNvPr id="4" name="Slide Number Placeholder 3"/>
          <p:cNvSpPr>
            <a:spLocks noGrp="1"/>
          </p:cNvSpPr>
          <p:nvPr>
            <p:ph type="sldNum" sz="quarter" idx="5"/>
          </p:nvPr>
        </p:nvSpPr>
        <p:spPr/>
        <p:txBody>
          <a:bodyPr/>
          <a:lstStyle/>
          <a:p>
            <a:fld id="{1CB013DB-9F9E-496A-8D74-687DD9C2F38B}" type="slidenum">
              <a:rPr lang="en-US" smtClean="0"/>
              <a:t>7</a:t>
            </a:fld>
            <a:endParaRPr lang="en-US"/>
          </a:p>
        </p:txBody>
      </p:sp>
    </p:spTree>
    <p:extLst>
      <p:ext uri="{BB962C8B-B14F-4D97-AF65-F5344CB8AC3E}">
        <p14:creationId xmlns:p14="http://schemas.microsoft.com/office/powerpoint/2010/main" val="2341339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ISO is an independent, non-governmental international organization with a membership of 167 countries ( one member per country </a:t>
            </a:r>
            <a:r>
              <a:rPr lang="en-US" sz="1200" b="0" i="0" u="none" strike="noStrike" kern="1200" dirty="0">
                <a:solidFill>
                  <a:schemeClr val="tx1"/>
                </a:solidFill>
                <a:effectLst/>
                <a:latin typeface="+mn-lt"/>
                <a:ea typeface="+mn-ea"/>
                <a:cs typeface="+mn-cs"/>
                <a:hlinkClick r:id="rId3" tooltip="An alphabetically ordered list of all ISO members"/>
              </a:rPr>
              <a:t>national standards bodies</a:t>
            </a:r>
            <a:r>
              <a:rPr lang="en-US" sz="1200" b="0" i="0" kern="1200" dirty="0">
                <a:solidFill>
                  <a:schemeClr val="tx1"/>
                </a:solidFill>
                <a:effectLst/>
                <a:latin typeface="+mn-lt"/>
                <a:ea typeface="+mn-ea"/>
                <a:cs typeface="+mn-cs"/>
              </a:rPr>
              <a:t>. There are over 800 technical committees and subcommittees who develop the standards</a:t>
            </a:r>
            <a:endParaRPr lang="en-US" dirty="0"/>
          </a:p>
        </p:txBody>
      </p:sp>
      <p:sp>
        <p:nvSpPr>
          <p:cNvPr id="4" name="Slide Number Placeholder 3"/>
          <p:cNvSpPr>
            <a:spLocks noGrp="1"/>
          </p:cNvSpPr>
          <p:nvPr>
            <p:ph type="sldNum" sz="quarter" idx="5"/>
          </p:nvPr>
        </p:nvSpPr>
        <p:spPr/>
        <p:txBody>
          <a:bodyPr/>
          <a:lstStyle/>
          <a:p>
            <a:fld id="{1CB013DB-9F9E-496A-8D74-687DD9C2F38B}" type="slidenum">
              <a:rPr lang="en-US" smtClean="0"/>
              <a:t>8</a:t>
            </a:fld>
            <a:endParaRPr lang="en-US"/>
          </a:p>
        </p:txBody>
      </p:sp>
    </p:spTree>
    <p:extLst>
      <p:ext uri="{BB962C8B-B14F-4D97-AF65-F5344CB8AC3E}">
        <p14:creationId xmlns:p14="http://schemas.microsoft.com/office/powerpoint/2010/main" val="153539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career is the long view, right? </a:t>
            </a:r>
          </a:p>
          <a:p>
            <a:r>
              <a:rPr lang="en-US" dirty="0"/>
              <a:t>Where is the most energy spent? Managing growth. It’s the same whether you are nurturing an apple tree or a career. You’ve had an education, the seeds are planted now all the aspects of managing a career kick in to achieve the results you are looking for.</a:t>
            </a:r>
          </a:p>
        </p:txBody>
      </p:sp>
      <p:sp>
        <p:nvSpPr>
          <p:cNvPr id="4" name="Slide Number Placeholder 3"/>
          <p:cNvSpPr>
            <a:spLocks noGrp="1"/>
          </p:cNvSpPr>
          <p:nvPr>
            <p:ph type="sldNum" sz="quarter" idx="5"/>
          </p:nvPr>
        </p:nvSpPr>
        <p:spPr/>
        <p:txBody>
          <a:bodyPr/>
          <a:lstStyle/>
          <a:p>
            <a:fld id="{1CB013DB-9F9E-496A-8D74-687DD9C2F38B}" type="slidenum">
              <a:rPr lang="en-US" smtClean="0"/>
              <a:t>9</a:t>
            </a:fld>
            <a:endParaRPr lang="en-US"/>
          </a:p>
        </p:txBody>
      </p:sp>
    </p:spTree>
    <p:extLst>
      <p:ext uri="{BB962C8B-B14F-4D97-AF65-F5344CB8AC3E}">
        <p14:creationId xmlns:p14="http://schemas.microsoft.com/office/powerpoint/2010/main" val="3017648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rcRect/>
          <a:stretch/>
        </p:blipFill>
        <p:spPr>
          <a:xfrm>
            <a:off x="193675" y="6470866"/>
            <a:ext cx="923925" cy="3091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2"/>
          <a:srcRect/>
          <a:stretch/>
        </p:blipFill>
        <p:spPr>
          <a:xfrm>
            <a:off x="193675" y="6470866"/>
            <a:ext cx="923925" cy="30914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rcRect/>
          <a:stretch/>
        </p:blipFill>
        <p:spPr>
          <a:xfrm>
            <a:off x="193675" y="6470866"/>
            <a:ext cx="923925" cy="3091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5/25/2022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a:srcRect/>
          <a:stretch/>
        </p:blipFill>
        <p:spPr>
          <a:xfrm>
            <a:off x="193675" y="6470866"/>
            <a:ext cx="923925" cy="30914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5/25/2022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a:srcRect/>
          <a:stretch/>
        </p:blipFill>
        <p:spPr>
          <a:xfrm>
            <a:off x="193675" y="6470866"/>
            <a:ext cx="923925" cy="30914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2" name="Picture 11"/>
          <p:cNvPicPr>
            <a:picLocks noChangeAspect="1"/>
          </p:cNvPicPr>
          <p:nvPr userDrawn="1"/>
        </p:nvPicPr>
        <p:blipFill>
          <a:blip r:embed="rId3"/>
          <a:srcRect/>
          <a:stretch/>
        </p:blipFill>
        <p:spPr>
          <a:xfrm>
            <a:off x="193675" y="6470866"/>
            <a:ext cx="923925" cy="30914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5/25/2022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3"/>
          <a:srcRect/>
          <a:stretch/>
        </p:blipFill>
        <p:spPr>
          <a:xfrm>
            <a:off x="193675" y="6470866"/>
            <a:ext cx="923925" cy="3091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hammer@unmmg.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asq.org/blog/2020/01/the-15-quality-books-you-should-be-read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iso.org/standard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8543" y="4633354"/>
            <a:ext cx="10058400" cy="709714"/>
          </a:xfrm>
        </p:spPr>
        <p:txBody>
          <a:bodyPr>
            <a:normAutofit lnSpcReduction="10000"/>
          </a:bodyPr>
          <a:lstStyle/>
          <a:p>
            <a:pPr algn="ctr"/>
            <a:r>
              <a:rPr lang="en-US" sz="2000" dirty="0"/>
              <a:t>Gail Hammer, CQA, CMQ/OE, Sr. Quality Advisor</a:t>
            </a:r>
          </a:p>
          <a:p>
            <a:pPr algn="ctr"/>
            <a:r>
              <a:rPr lang="en-US" sz="1600" dirty="0"/>
              <a:t>May 18, 2022 </a:t>
            </a:r>
            <a:r>
              <a:rPr lang="en-US" sz="1400" dirty="0">
                <a:hlinkClick r:id="rId3"/>
              </a:rPr>
              <a:t>ghammer@unmmg.org</a:t>
            </a:r>
            <a:r>
              <a:rPr lang="en-US" sz="1400" dirty="0"/>
              <a:t> </a:t>
            </a:r>
            <a:r>
              <a:rPr lang="en-US" sz="1600" dirty="0"/>
              <a:t>505.925.0940</a:t>
            </a:r>
          </a:p>
        </p:txBody>
      </p:sp>
      <p:pic>
        <p:nvPicPr>
          <p:cNvPr id="2" name="Picture 1"/>
          <p:cNvPicPr>
            <a:picLocks noChangeAspect="1"/>
          </p:cNvPicPr>
          <p:nvPr/>
        </p:nvPicPr>
        <p:blipFill>
          <a:blip r:embed="rId4"/>
          <a:srcRect/>
          <a:stretch/>
        </p:blipFill>
        <p:spPr>
          <a:xfrm>
            <a:off x="3828397" y="1821812"/>
            <a:ext cx="4535206" cy="1517483"/>
          </a:xfrm>
          <a:prstGeom prst="rect">
            <a:avLst/>
          </a:prstGeom>
        </p:spPr>
      </p:pic>
    </p:spTree>
    <p:extLst>
      <p:ext uri="{BB962C8B-B14F-4D97-AF65-F5344CB8AC3E}">
        <p14:creationId xmlns:p14="http://schemas.microsoft.com/office/powerpoint/2010/main" val="13771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B68BC-04C2-4C1F-88D1-34BEF71A1DDC}"/>
              </a:ext>
            </a:extLst>
          </p:cNvPr>
          <p:cNvSpPr>
            <a:spLocks noGrp="1"/>
          </p:cNvSpPr>
          <p:nvPr>
            <p:ph idx="1"/>
          </p:nvPr>
        </p:nvSpPr>
        <p:spPr/>
        <p:txBody>
          <a:bodyPr>
            <a:normAutofit/>
          </a:bodyPr>
          <a:lstStyle/>
          <a:p>
            <a:r>
              <a:rPr lang="en-US" dirty="0"/>
              <a:t>As a Quality Professional - we manage our own growth</a:t>
            </a:r>
          </a:p>
          <a:p>
            <a:r>
              <a:rPr lang="en-US" dirty="0"/>
              <a:t>- We must understand what organizational excellence looks like; The Big Q! </a:t>
            </a:r>
          </a:p>
          <a:p>
            <a:r>
              <a:rPr lang="en-US" dirty="0"/>
              <a:t>-  We must be inclusive and work to gather input from all stakeholders and use that input to improve.</a:t>
            </a:r>
          </a:p>
          <a:p>
            <a:r>
              <a:rPr lang="en-US" dirty="0"/>
              <a:t>- We must believe in the long view- becoming better and better over time, so process maturity, sustainability and organizational advancements can take place. </a:t>
            </a:r>
          </a:p>
          <a:p>
            <a:r>
              <a:rPr lang="en-US" dirty="0"/>
              <a:t>- We must be proactive, engaged, and enjoy learning and leading change.</a:t>
            </a:r>
          </a:p>
          <a:p>
            <a:endParaRPr lang="en-US" dirty="0"/>
          </a:p>
          <a:p>
            <a:r>
              <a:rPr lang="en-US" dirty="0"/>
              <a:t>Promoting excellence is a worthy and rewarding career and is especially exciting when people work together to achieve goals that were only a dream when they began.</a:t>
            </a:r>
          </a:p>
          <a:p>
            <a:endParaRPr lang="en-US" dirty="0"/>
          </a:p>
          <a:p>
            <a:endParaRPr lang="en-US" dirty="0"/>
          </a:p>
        </p:txBody>
      </p:sp>
      <p:sp>
        <p:nvSpPr>
          <p:cNvPr id="6" name="Rectangle 1">
            <a:extLst>
              <a:ext uri="{FF2B5EF4-FFF2-40B4-BE49-F238E27FC236}">
                <a16:creationId xmlns:a16="http://schemas.microsoft.com/office/drawing/2014/main" id="{E0EAD519-4545-4465-B376-7038BB173508}"/>
              </a:ext>
            </a:extLst>
          </p:cNvPr>
          <p:cNvSpPr>
            <a:spLocks noGrp="1" noChangeArrowheads="1"/>
          </p:cNvSpPr>
          <p:nvPr>
            <p:ph type="body" sz="half" idx="2"/>
          </p:nvPr>
        </p:nvSpPr>
        <p:spPr bwMode="auto">
          <a:xfrm>
            <a:off x="348342" y="994770"/>
            <a:ext cx="3385458" cy="4520212"/>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spcBef>
                <a:spcPct val="0"/>
              </a:spcBef>
              <a:buFontTx/>
              <a:buNone/>
            </a:pPr>
            <a:r>
              <a:rPr lang="en-US" altLang="en-US" sz="3600" i="1" dirty="0">
                <a:latin typeface="Times New Roman" panose="02020603050405020304" pitchFamily="18" charset="0"/>
              </a:rPr>
              <a:t>Success is finding something you really like to do and caring enough about it to do it well. </a:t>
            </a:r>
          </a:p>
          <a:p>
            <a:pPr>
              <a:spcBef>
                <a:spcPct val="0"/>
              </a:spcBef>
              <a:buFontTx/>
              <a:buNone/>
            </a:pPr>
            <a:endParaRPr lang="en-US" altLang="en-US" sz="3600" i="1" dirty="0">
              <a:latin typeface="Times New Roman" panose="02020603050405020304" pitchFamily="18" charset="0"/>
            </a:endParaRPr>
          </a:p>
          <a:p>
            <a:pPr>
              <a:spcBef>
                <a:spcPct val="0"/>
              </a:spcBef>
              <a:buFontTx/>
              <a:buNone/>
            </a:pPr>
            <a:r>
              <a:rPr lang="en-US" altLang="en-US" sz="2800" dirty="0">
                <a:latin typeface="Times New Roman" panose="02020603050405020304" pitchFamily="18" charset="0"/>
              </a:rPr>
              <a:t> Malcolm Baldrige</a:t>
            </a:r>
          </a:p>
        </p:txBody>
      </p:sp>
      <p:sp>
        <p:nvSpPr>
          <p:cNvPr id="7" name="Title 1">
            <a:extLst>
              <a:ext uri="{FF2B5EF4-FFF2-40B4-BE49-F238E27FC236}">
                <a16:creationId xmlns:a16="http://schemas.microsoft.com/office/drawing/2014/main" id="{A176CAF7-E687-4037-972E-89B664F4D9D2}"/>
              </a:ext>
            </a:extLst>
          </p:cNvPr>
          <p:cNvSpPr>
            <a:spLocks noGrp="1"/>
          </p:cNvSpPr>
          <p:nvPr>
            <p:ph type="title"/>
          </p:nvPr>
        </p:nvSpPr>
        <p:spPr>
          <a:xfrm>
            <a:off x="457200" y="594359"/>
            <a:ext cx="3200400" cy="2286000"/>
          </a:xfrm>
        </p:spPr>
        <p:txBody>
          <a:bodyPr/>
          <a:lstStyle/>
          <a:p>
            <a:endParaRPr lang="en-US" dirty="0"/>
          </a:p>
        </p:txBody>
      </p:sp>
    </p:spTree>
    <p:extLst>
      <p:ext uri="{BB962C8B-B14F-4D97-AF65-F5344CB8AC3E}">
        <p14:creationId xmlns:p14="http://schemas.microsoft.com/office/powerpoint/2010/main" val="218909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BA5733-43F3-460F-822C-8F61609DDE16}"/>
              </a:ext>
            </a:extLst>
          </p:cNvPr>
          <p:cNvSpPr>
            <a:spLocks noGrp="1"/>
          </p:cNvSpPr>
          <p:nvPr>
            <p:ph type="title"/>
          </p:nvPr>
        </p:nvSpPr>
        <p:spPr/>
        <p:txBody>
          <a:bodyPr/>
          <a:lstStyle/>
          <a:p>
            <a:r>
              <a:rPr lang="en-US" dirty="0"/>
              <a:t>Organizational Excellence</a:t>
            </a:r>
          </a:p>
        </p:txBody>
      </p:sp>
      <p:sp>
        <p:nvSpPr>
          <p:cNvPr id="8" name="Rectangle 3">
            <a:extLst>
              <a:ext uri="{FF2B5EF4-FFF2-40B4-BE49-F238E27FC236}">
                <a16:creationId xmlns:a16="http://schemas.microsoft.com/office/drawing/2014/main" id="{579E8C64-0BE8-4DEE-AB3E-86A78AFBAE83}"/>
              </a:ext>
            </a:extLst>
          </p:cNvPr>
          <p:cNvSpPr>
            <a:spLocks noGrp="1" noChangeArrowheads="1"/>
          </p:cNvSpPr>
          <p:nvPr>
            <p:ph sz="half" idx="1"/>
          </p:nvPr>
        </p:nvSpPr>
        <p:spPr>
          <a:xfrm>
            <a:off x="2024743" y="2209800"/>
            <a:ext cx="4010932" cy="3124200"/>
          </a:xfrm>
          <a:solidFill>
            <a:schemeClr val="bg1"/>
          </a:solidFill>
          <a:ln>
            <a:solidFill>
              <a:schemeClr val="tx1"/>
            </a:solidFill>
            <a:miter lim="800000"/>
            <a:headEnd/>
            <a:tailEnd/>
          </a:ln>
        </p:spPr>
        <p:txBody>
          <a:bodyPr/>
          <a:lstStyle/>
          <a:p>
            <a:r>
              <a:rPr lang="en-US" altLang="en-US" sz="2400" dirty="0"/>
              <a:t>The Baldrige Framework –  a systematic approach</a:t>
            </a:r>
          </a:p>
          <a:p>
            <a:r>
              <a:rPr lang="en-US" altLang="en-US" sz="2400" dirty="0"/>
              <a:t>The Baldrige Criteria – seven categories for organizational excellence</a:t>
            </a:r>
          </a:p>
          <a:p>
            <a:r>
              <a:rPr lang="en-US" altLang="en-US" sz="2400" dirty="0"/>
              <a:t>The Baldrige’ most important product is - The Feedback Report</a:t>
            </a:r>
          </a:p>
          <a:p>
            <a:endParaRPr lang="en-US" altLang="en-US" sz="2400" dirty="0"/>
          </a:p>
          <a:p>
            <a:pPr lvl="1"/>
            <a:endParaRPr lang="en-US" altLang="en-US" sz="2000" dirty="0"/>
          </a:p>
        </p:txBody>
      </p:sp>
      <p:pic>
        <p:nvPicPr>
          <p:cNvPr id="9" name="Picture 6" descr="2021-2022 Baldrige Excellence Framework Business/Nonprofit feature image">
            <a:extLst>
              <a:ext uri="{FF2B5EF4-FFF2-40B4-BE49-F238E27FC236}">
                <a16:creationId xmlns:a16="http://schemas.microsoft.com/office/drawing/2014/main" id="{9B75662E-932C-4126-BF61-76B31082A0D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463915" y="584200"/>
            <a:ext cx="2219325" cy="2857500"/>
          </a:xfrm>
          <a:noFill/>
          <a:extLst>
            <a:ext uri="{909E8E84-426E-40DD-AFC4-6F175D3DCCD1}">
              <a14:hiddenFill xmlns:a14="http://schemas.microsoft.com/office/drawing/2010/main">
                <a:solidFill>
                  <a:srgbClr val="FFFFFF"/>
                </a:solidFill>
              </a14:hiddenFill>
            </a:ext>
          </a:extLst>
        </p:spPr>
      </p:pic>
      <p:pic>
        <p:nvPicPr>
          <p:cNvPr id="10" name="Content Placeholder 2">
            <a:extLst>
              <a:ext uri="{FF2B5EF4-FFF2-40B4-BE49-F238E27FC236}">
                <a16:creationId xmlns:a16="http://schemas.microsoft.com/office/drawing/2014/main" id="{CF71273E-6DB3-49D0-A652-90B0AAF705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5680" y="3429000"/>
            <a:ext cx="3810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5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4EE67-C7C0-43AF-8848-8192A5760F77}"/>
              </a:ext>
            </a:extLst>
          </p:cNvPr>
          <p:cNvSpPr>
            <a:spLocks noGrp="1"/>
          </p:cNvSpPr>
          <p:nvPr>
            <p:ph type="title"/>
          </p:nvPr>
        </p:nvSpPr>
        <p:spPr/>
        <p:txBody>
          <a:bodyPr/>
          <a:lstStyle/>
          <a:p>
            <a:r>
              <a:rPr lang="en-US" altLang="en-US" dirty="0"/>
              <a:t>Seven Categories</a:t>
            </a:r>
            <a:br>
              <a:rPr lang="en-US" altLang="en-US" dirty="0"/>
            </a:br>
            <a:r>
              <a:rPr lang="en-US" altLang="en-US" dirty="0"/>
              <a:t>The Heart of Baldrige</a:t>
            </a:r>
            <a:endParaRPr lang="en-US" dirty="0"/>
          </a:p>
        </p:txBody>
      </p:sp>
      <p:sp>
        <p:nvSpPr>
          <p:cNvPr id="7" name="Rectangle 3">
            <a:extLst>
              <a:ext uri="{FF2B5EF4-FFF2-40B4-BE49-F238E27FC236}">
                <a16:creationId xmlns:a16="http://schemas.microsoft.com/office/drawing/2014/main" id="{1BA154AB-38BA-4C61-87FC-55D89C54EA32}"/>
              </a:ext>
            </a:extLst>
          </p:cNvPr>
          <p:cNvSpPr txBox="1">
            <a:spLocks noChangeArrowheads="1"/>
          </p:cNvSpPr>
          <p:nvPr/>
        </p:nvSpPr>
        <p:spPr>
          <a:xfrm>
            <a:off x="1707695" y="1853974"/>
            <a:ext cx="9134475" cy="4416198"/>
          </a:xfrm>
          <a:prstGeom prst="rect">
            <a:avLst/>
          </a:prstGeom>
          <a:solidFill>
            <a:schemeClr val="bg1"/>
          </a:solidFill>
          <a:ln>
            <a:solidFill>
              <a:schemeClr val="tx1"/>
            </a:solidFill>
            <a:miter lim="800000"/>
            <a:headEnd/>
            <a:tailEnd/>
          </a:ln>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en-US" sz="2800" dirty="0"/>
              <a:t>First- Organizational Profile</a:t>
            </a:r>
          </a:p>
          <a:p>
            <a:pPr marL="609600" indent="-609600">
              <a:buFontTx/>
              <a:buAutoNum type="arabicPeriod"/>
            </a:pPr>
            <a:r>
              <a:rPr lang="en-US" altLang="en-US" sz="2800" dirty="0"/>
              <a:t>Leadership</a:t>
            </a:r>
          </a:p>
          <a:p>
            <a:pPr marL="609600" indent="-609600">
              <a:buFontTx/>
              <a:buAutoNum type="arabicPeriod"/>
            </a:pPr>
            <a:r>
              <a:rPr lang="en-US" altLang="en-US" sz="2800" dirty="0"/>
              <a:t>Strategy</a:t>
            </a:r>
          </a:p>
          <a:p>
            <a:pPr marL="609600" indent="-609600">
              <a:buFontTx/>
              <a:buAutoNum type="arabicPeriod"/>
            </a:pPr>
            <a:r>
              <a:rPr lang="en-US" altLang="en-US" sz="2800" dirty="0"/>
              <a:t>Customers</a:t>
            </a:r>
          </a:p>
          <a:p>
            <a:pPr marL="609600" indent="-609600">
              <a:buFontTx/>
              <a:buAutoNum type="arabicPeriod"/>
            </a:pPr>
            <a:r>
              <a:rPr lang="en-US" altLang="en-US" sz="2800" dirty="0"/>
              <a:t>Measurement, Analysis &amp; Knowledge Management</a:t>
            </a:r>
          </a:p>
          <a:p>
            <a:pPr marL="609600" indent="-609600">
              <a:buFontTx/>
              <a:buAutoNum type="arabicPeriod"/>
            </a:pPr>
            <a:r>
              <a:rPr lang="en-US" altLang="en-US" sz="2800" dirty="0"/>
              <a:t>Workforce</a:t>
            </a:r>
          </a:p>
          <a:p>
            <a:pPr marL="609600" indent="-609600">
              <a:buFontTx/>
              <a:buAutoNum type="arabicPeriod"/>
            </a:pPr>
            <a:r>
              <a:rPr lang="en-US" altLang="en-US" sz="2800" dirty="0"/>
              <a:t>Operations</a:t>
            </a:r>
          </a:p>
          <a:p>
            <a:pPr marL="609600" indent="-609600">
              <a:buFontTx/>
              <a:buAutoNum type="arabicPeriod"/>
            </a:pPr>
            <a:r>
              <a:rPr lang="en-US" altLang="en-US" sz="2800" dirty="0"/>
              <a:t>Results</a:t>
            </a:r>
          </a:p>
        </p:txBody>
      </p:sp>
      <p:pic>
        <p:nvPicPr>
          <p:cNvPr id="8" name="Picture 9">
            <a:extLst>
              <a:ext uri="{FF2B5EF4-FFF2-40B4-BE49-F238E27FC236}">
                <a16:creationId xmlns:a16="http://schemas.microsoft.com/office/drawing/2014/main" id="{53E42B39-0CBC-49DA-8B5A-1A34DEAC4DC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a:xfrm>
            <a:off x="7361238" y="920931"/>
            <a:ext cx="3267254" cy="28672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114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A98764-ACE9-47A5-93B8-6DD060DFF283}"/>
              </a:ext>
            </a:extLst>
          </p:cNvPr>
          <p:cNvSpPr>
            <a:spLocks noGrp="1"/>
          </p:cNvSpPr>
          <p:nvPr>
            <p:ph type="title"/>
          </p:nvPr>
        </p:nvSpPr>
        <p:spPr/>
        <p:txBody>
          <a:bodyPr/>
          <a:lstStyle/>
          <a:p>
            <a:r>
              <a:rPr lang="en-US" dirty="0"/>
              <a:t>11 Core Values and Concepts</a:t>
            </a:r>
          </a:p>
        </p:txBody>
      </p:sp>
      <p:sp>
        <p:nvSpPr>
          <p:cNvPr id="5" name="Content Placeholder 4">
            <a:extLst>
              <a:ext uri="{FF2B5EF4-FFF2-40B4-BE49-F238E27FC236}">
                <a16:creationId xmlns:a16="http://schemas.microsoft.com/office/drawing/2014/main" id="{4B2EBFA9-D42F-4073-B99C-DBB6301D9424}"/>
              </a:ext>
            </a:extLst>
          </p:cNvPr>
          <p:cNvSpPr>
            <a:spLocks noGrp="1"/>
          </p:cNvSpPr>
          <p:nvPr>
            <p:ph idx="1"/>
          </p:nvPr>
        </p:nvSpPr>
        <p:spPr/>
        <p:txBody>
          <a:bodyPr/>
          <a:lstStyle/>
          <a:p>
            <a:endParaRPr lang="en-US"/>
          </a:p>
        </p:txBody>
      </p:sp>
      <p:sp>
        <p:nvSpPr>
          <p:cNvPr id="6" name="Text Placeholder 5">
            <a:extLst>
              <a:ext uri="{FF2B5EF4-FFF2-40B4-BE49-F238E27FC236}">
                <a16:creationId xmlns:a16="http://schemas.microsoft.com/office/drawing/2014/main" id="{BDAB4AFC-AE31-41EA-9FE7-2E7848C6F189}"/>
              </a:ext>
            </a:extLst>
          </p:cNvPr>
          <p:cNvSpPr>
            <a:spLocks noGrp="1"/>
          </p:cNvSpPr>
          <p:nvPr>
            <p:ph type="body" sz="half" idx="2"/>
          </p:nvPr>
        </p:nvSpPr>
        <p:spPr>
          <a:xfrm>
            <a:off x="457200" y="4572000"/>
            <a:ext cx="3200400" cy="1733204"/>
          </a:xfrm>
        </p:spPr>
        <p:txBody>
          <a:bodyPr>
            <a:normAutofit/>
          </a:bodyPr>
          <a:lstStyle/>
          <a:p>
            <a:r>
              <a:rPr lang="en-US" sz="2800" dirty="0"/>
              <a:t>Best way to learn about these categories and concepts? </a:t>
            </a:r>
          </a:p>
        </p:txBody>
      </p:sp>
      <p:sp>
        <p:nvSpPr>
          <p:cNvPr id="3" name="Content Placeholder 3">
            <a:extLst>
              <a:ext uri="{FF2B5EF4-FFF2-40B4-BE49-F238E27FC236}">
                <a16:creationId xmlns:a16="http://schemas.microsoft.com/office/drawing/2014/main" id="{D7C1927E-2FE9-4BF2-82A3-F3C070E2BE76}"/>
              </a:ext>
            </a:extLst>
          </p:cNvPr>
          <p:cNvSpPr txBox="1">
            <a:spLocks/>
          </p:cNvSpPr>
          <p:nvPr/>
        </p:nvSpPr>
        <p:spPr>
          <a:xfrm>
            <a:off x="4557667" y="453934"/>
            <a:ext cx="6813550" cy="5812971"/>
          </a:xfrm>
          <a:prstGeom prst="rect">
            <a:avLst/>
          </a:prstGeom>
          <a:solidFill>
            <a:schemeClr val="bg1"/>
          </a:solidFill>
          <a:ln>
            <a:solidFill>
              <a:schemeClr val="tx1"/>
            </a:solidFill>
          </a:ln>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buFontTx/>
              <a:buAutoNum type="arabicPeriod"/>
              <a:defRPr/>
            </a:pPr>
            <a:r>
              <a:rPr lang="en-US" sz="2200" dirty="0"/>
              <a:t>Systems Perspective</a:t>
            </a:r>
          </a:p>
          <a:p>
            <a:pPr marL="514350" indent="-514350">
              <a:buFontTx/>
              <a:buAutoNum type="arabicPeriod"/>
              <a:defRPr/>
            </a:pPr>
            <a:r>
              <a:rPr lang="en-US" sz="2200" dirty="0"/>
              <a:t>Visionary Leadership</a:t>
            </a:r>
          </a:p>
          <a:p>
            <a:pPr marL="514350" indent="-514350">
              <a:buFontTx/>
              <a:buAutoNum type="arabicPeriod"/>
              <a:defRPr/>
            </a:pPr>
            <a:r>
              <a:rPr lang="en-US" sz="2200" dirty="0"/>
              <a:t>Customer- (or Patient-, or Student-) Focused Excellence</a:t>
            </a:r>
          </a:p>
          <a:p>
            <a:pPr marL="514350" indent="-514350">
              <a:buFontTx/>
              <a:buAutoNum type="arabicPeriod"/>
              <a:defRPr/>
            </a:pPr>
            <a:r>
              <a:rPr lang="en-US" sz="2200" dirty="0"/>
              <a:t>Valuing People</a:t>
            </a:r>
          </a:p>
          <a:p>
            <a:pPr marL="514350" indent="-514350">
              <a:buFontTx/>
              <a:buAutoNum type="arabicPeriod"/>
              <a:defRPr/>
            </a:pPr>
            <a:r>
              <a:rPr lang="en-US" sz="2200" dirty="0"/>
              <a:t>Agility and Resilience</a:t>
            </a:r>
          </a:p>
          <a:p>
            <a:pPr marL="514350" indent="-514350">
              <a:buFontTx/>
              <a:buAutoNum type="arabicPeriod"/>
              <a:defRPr/>
            </a:pPr>
            <a:r>
              <a:rPr lang="en-US" sz="2200" dirty="0"/>
              <a:t>Organizational Learning</a:t>
            </a:r>
          </a:p>
          <a:p>
            <a:pPr marL="514350" indent="-514350">
              <a:buFontTx/>
              <a:buAutoNum type="arabicPeriod"/>
              <a:defRPr/>
            </a:pPr>
            <a:r>
              <a:rPr lang="en-US" sz="2200" dirty="0"/>
              <a:t>Focus on Success and Innovation</a:t>
            </a:r>
          </a:p>
          <a:p>
            <a:pPr marL="514350" indent="-514350">
              <a:buFontTx/>
              <a:buAutoNum type="arabicPeriod"/>
              <a:defRPr/>
            </a:pPr>
            <a:r>
              <a:rPr lang="en-US" sz="2200" dirty="0"/>
              <a:t>Management by Fact</a:t>
            </a:r>
          </a:p>
          <a:p>
            <a:pPr marL="514350" indent="-514350">
              <a:buFontTx/>
              <a:buAutoNum type="arabicPeriod"/>
              <a:defRPr/>
            </a:pPr>
            <a:r>
              <a:rPr lang="en-US" sz="2200" dirty="0"/>
              <a:t>Societal Contributions</a:t>
            </a:r>
          </a:p>
          <a:p>
            <a:pPr marL="514350" indent="-514350">
              <a:buFontTx/>
              <a:buAutoNum type="arabicPeriod"/>
              <a:defRPr/>
            </a:pPr>
            <a:r>
              <a:rPr lang="en-US" sz="2200" dirty="0"/>
              <a:t>Ethics and Transparency</a:t>
            </a:r>
          </a:p>
          <a:p>
            <a:pPr marL="514350" indent="-514350">
              <a:buFontTx/>
              <a:buAutoNum type="arabicPeriod"/>
              <a:defRPr/>
            </a:pPr>
            <a:r>
              <a:rPr lang="en-US" sz="2200" dirty="0"/>
              <a:t>Delivering Value and Results</a:t>
            </a:r>
          </a:p>
          <a:p>
            <a:pPr marL="514350" indent="-514350">
              <a:buFontTx/>
              <a:buAutoNum type="arabicPeriod"/>
              <a:defRPr/>
            </a:pPr>
            <a:endParaRPr lang="en-US" dirty="0"/>
          </a:p>
          <a:p>
            <a:pPr>
              <a:defRPr/>
            </a:pPr>
            <a:endParaRPr lang="en-US" dirty="0"/>
          </a:p>
        </p:txBody>
      </p:sp>
    </p:spTree>
    <p:extLst>
      <p:ext uri="{BB962C8B-B14F-4D97-AF65-F5344CB8AC3E}">
        <p14:creationId xmlns:p14="http://schemas.microsoft.com/office/powerpoint/2010/main" val="1526219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E6997D-1437-4C88-8367-5507E33CD250}"/>
              </a:ext>
            </a:extLst>
          </p:cNvPr>
          <p:cNvSpPr>
            <a:spLocks noGrp="1"/>
          </p:cNvSpPr>
          <p:nvPr>
            <p:ph type="title"/>
          </p:nvPr>
        </p:nvSpPr>
        <p:spPr>
          <a:xfrm>
            <a:off x="1097280" y="286604"/>
            <a:ext cx="10058400" cy="1118864"/>
          </a:xfrm>
        </p:spPr>
        <p:txBody>
          <a:bodyPr>
            <a:normAutofit/>
          </a:bodyPr>
          <a:lstStyle/>
          <a:p>
            <a:r>
              <a:rPr lang="en-US" sz="3600" dirty="0"/>
              <a:t>Become a state or national Baldrige Examiner!</a:t>
            </a:r>
          </a:p>
        </p:txBody>
      </p:sp>
      <p:sp>
        <p:nvSpPr>
          <p:cNvPr id="8" name="Text Placeholder 2">
            <a:extLst>
              <a:ext uri="{FF2B5EF4-FFF2-40B4-BE49-F238E27FC236}">
                <a16:creationId xmlns:a16="http://schemas.microsoft.com/office/drawing/2014/main" id="{F1610993-61EC-4FD7-8010-6AD67D154B53}"/>
              </a:ext>
            </a:extLst>
          </p:cNvPr>
          <p:cNvSpPr>
            <a:spLocks noGrp="1"/>
          </p:cNvSpPr>
          <p:nvPr>
            <p:ph sz="half" idx="1"/>
          </p:nvPr>
        </p:nvSpPr>
        <p:spPr>
          <a:xfrm>
            <a:off x="1096963" y="1846263"/>
            <a:ext cx="4938712" cy="4022725"/>
          </a:xfrm>
          <a:solidFill>
            <a:schemeClr val="bg1"/>
          </a:solidFill>
          <a:ln>
            <a:solidFill>
              <a:schemeClr val="tx1"/>
            </a:solidFill>
            <a:miter lim="800000"/>
            <a:headEnd/>
            <a:tailEnd/>
          </a:ln>
        </p:spPr>
        <p:txBody>
          <a:bodyPr>
            <a:normAutofit lnSpcReduction="10000"/>
          </a:bodyPr>
          <a:lstStyle/>
          <a:p>
            <a:r>
              <a:rPr lang="en-US" altLang="en-US" sz="2400" dirty="0"/>
              <a:t>A Examiner is an individual who helps drive organizational performance excellence. </a:t>
            </a:r>
          </a:p>
          <a:p>
            <a:r>
              <a:rPr lang="en-US" altLang="en-US" sz="2400" dirty="0"/>
              <a:t>They do this by using the Baldrige framework to study, analyze and evaluate an organizational application in a team setting. </a:t>
            </a:r>
          </a:p>
          <a:p>
            <a:r>
              <a:rPr lang="en-US" altLang="en-US" sz="2400" dirty="0"/>
              <a:t>Examiners write the Feedback Report; which is a key reason organizations apply for state/national Baldrige award. </a:t>
            </a:r>
          </a:p>
          <a:p>
            <a:endParaRPr lang="en-US" altLang="en-US" sz="2400" dirty="0"/>
          </a:p>
        </p:txBody>
      </p:sp>
      <p:sp>
        <p:nvSpPr>
          <p:cNvPr id="9" name="Content Placeholder 3">
            <a:extLst>
              <a:ext uri="{FF2B5EF4-FFF2-40B4-BE49-F238E27FC236}">
                <a16:creationId xmlns:a16="http://schemas.microsoft.com/office/drawing/2014/main" id="{E5B178BE-08BB-4D7A-95FC-EABC9DAE5AE0}"/>
              </a:ext>
            </a:extLst>
          </p:cNvPr>
          <p:cNvSpPr>
            <a:spLocks noGrp="1"/>
          </p:cNvSpPr>
          <p:nvPr>
            <p:ph sz="half" idx="2"/>
          </p:nvPr>
        </p:nvSpPr>
        <p:spPr>
          <a:xfrm>
            <a:off x="6218238" y="1846263"/>
            <a:ext cx="4937125" cy="4022725"/>
          </a:xfrm>
          <a:solidFill>
            <a:schemeClr val="bg1"/>
          </a:solidFill>
          <a:ln>
            <a:solidFill>
              <a:schemeClr val="tx1"/>
            </a:solidFill>
            <a:miter lim="800000"/>
            <a:headEnd/>
            <a:tailEnd/>
          </a:ln>
        </p:spPr>
        <p:txBody>
          <a:bodyPr>
            <a:normAutofit lnSpcReduction="10000"/>
          </a:bodyPr>
          <a:lstStyle/>
          <a:p>
            <a:r>
              <a:rPr lang="en-US" altLang="en-US" sz="2400" dirty="0"/>
              <a:t>Ethical Codes of Conduct are strictly observed</a:t>
            </a:r>
          </a:p>
          <a:p>
            <a:r>
              <a:rPr lang="en-US" altLang="en-US" sz="2400" dirty="0"/>
              <a:t>Training is provided by QNM or the Baldrige Program. You will learn about the Baldrige Excellence Framework, and how to write comments for the Feedback Report. You will also learn much more!</a:t>
            </a:r>
          </a:p>
          <a:p>
            <a:endParaRPr lang="en-US" altLang="en-US" sz="2400" dirty="0"/>
          </a:p>
        </p:txBody>
      </p:sp>
    </p:spTree>
    <p:extLst>
      <p:ext uri="{BB962C8B-B14F-4D97-AF65-F5344CB8AC3E}">
        <p14:creationId xmlns:p14="http://schemas.microsoft.com/office/powerpoint/2010/main" val="1668682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C620CA9-0B13-46F6-BF37-29B572D308FD}"/>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dirty="0">
                <a:solidFill>
                  <a:srgbClr val="FFFFFF"/>
                </a:solidFill>
              </a:rPr>
              <a:t>How does becoming an Examiner help YOU?</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Text Placeholder 2">
            <a:extLst>
              <a:ext uri="{FF2B5EF4-FFF2-40B4-BE49-F238E27FC236}">
                <a16:creationId xmlns:a16="http://schemas.microsoft.com/office/drawing/2014/main" id="{602B3D6A-CEE5-9C90-9432-0F829095EACD}"/>
              </a:ext>
            </a:extLst>
          </p:cNvPr>
          <p:cNvGraphicFramePr/>
          <p:nvPr>
            <p:extLst>
              <p:ext uri="{D42A27DB-BD31-4B8C-83A1-F6EECF244321}">
                <p14:modId xmlns:p14="http://schemas.microsoft.com/office/powerpoint/2010/main" val="2139702943"/>
              </p:ext>
            </p:extLst>
          </p:nvPr>
        </p:nvGraphicFramePr>
        <p:xfrm>
          <a:off x="4742016" y="605896"/>
          <a:ext cx="6413663" cy="5646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27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FAE5DC-4279-4EBC-90AA-3012B131DE5E}"/>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altLang="en-US" sz="3600" dirty="0">
                <a:solidFill>
                  <a:srgbClr val="FFFFFF"/>
                </a:solidFill>
              </a:rPr>
              <a:t>How does becoming an Examiner help your organization?</a:t>
            </a:r>
            <a:endParaRPr lang="en-US" sz="3600" dirty="0">
              <a:solidFill>
                <a:srgbClr val="FFFFFF"/>
              </a:solidFill>
            </a:endParaRP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3">
            <a:extLst>
              <a:ext uri="{FF2B5EF4-FFF2-40B4-BE49-F238E27FC236}">
                <a16:creationId xmlns:a16="http://schemas.microsoft.com/office/drawing/2014/main" id="{AF446ED8-FA16-BF74-1E77-0B03A1FE45E4}"/>
              </a:ext>
            </a:extLst>
          </p:cNvPr>
          <p:cNvGraphicFramePr/>
          <p:nvPr>
            <p:extLst>
              <p:ext uri="{D42A27DB-BD31-4B8C-83A1-F6EECF244321}">
                <p14:modId xmlns:p14="http://schemas.microsoft.com/office/powerpoint/2010/main" val="241935835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898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B98D-3CC4-423D-A2B2-7D2C543C6100}"/>
              </a:ext>
            </a:extLst>
          </p:cNvPr>
          <p:cNvSpPr>
            <a:spLocks noGrp="1"/>
          </p:cNvSpPr>
          <p:nvPr>
            <p:ph type="title" idx="4294967295"/>
          </p:nvPr>
        </p:nvSpPr>
        <p:spPr>
          <a:xfrm>
            <a:off x="863600" y="287338"/>
            <a:ext cx="10058400" cy="692150"/>
          </a:xfrm>
        </p:spPr>
        <p:txBody>
          <a:bodyPr>
            <a:normAutofit fontScale="90000"/>
          </a:bodyPr>
          <a:lstStyle/>
          <a:p>
            <a:r>
              <a:rPr lang="en-US" dirty="0"/>
              <a:t>Join ASQ and live by their Code of Ethics</a:t>
            </a:r>
          </a:p>
        </p:txBody>
      </p:sp>
      <p:sp>
        <p:nvSpPr>
          <p:cNvPr id="3" name="Content Placeholder 2">
            <a:extLst>
              <a:ext uri="{FF2B5EF4-FFF2-40B4-BE49-F238E27FC236}">
                <a16:creationId xmlns:a16="http://schemas.microsoft.com/office/drawing/2014/main" id="{2D0E1BC9-6BDE-4A00-8D21-D11241F7DE9D}"/>
              </a:ext>
            </a:extLst>
          </p:cNvPr>
          <p:cNvSpPr txBox="1">
            <a:spLocks/>
          </p:cNvSpPr>
          <p:nvPr/>
        </p:nvSpPr>
        <p:spPr bwMode="auto">
          <a:xfrm>
            <a:off x="1828800" y="979714"/>
            <a:ext cx="7772400" cy="5294312"/>
          </a:xfrm>
          <a:prstGeom prst="rect">
            <a:avLst/>
          </a:prstGeom>
          <a:solidFill>
            <a:srgbClr val="FFFFFF"/>
          </a:solidFill>
          <a:ln>
            <a:solidFill>
              <a:srgbClr val="00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Tahoma"/>
                <a:ea typeface="+mn-ea"/>
                <a:cs typeface="+mn-cs"/>
              </a:rPr>
              <a:t>A. Act with Integrity and Honesty</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Strive to uphold and advance the integrity, honor, and dignity of the Quality profession.</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Be truthful and transparent in all professional interactions and activities.</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Execute professional responsibilities and make decisions in an objective, factual, and fully informed manner.</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Accurately represent and do not mislead others regarding professional qualifications, including education, titles, affiliations, and certifications.</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Offer services, provide advice, and undertake assignments only in your areas of competence, expertise, and training.</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Tahoma"/>
                <a:ea typeface="+mn-ea"/>
                <a:cs typeface="+mn-cs"/>
              </a:rPr>
              <a:t>B. Demonstrate Responsibility, Respect, and Fairness</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Hold paramount the safety, health, and welfare of individuals, the public, and the environment.</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Avoid conduct that unjustly harms or threatens the reputation of the Society, its members, or the Quality profession.</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Do not intentionally cause harm to others through words or deeds. Treat others fairly, courteously, with dignity, and without prejudice or discrimination.</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Act and conduct business in a professional and socially responsible manner.</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Allow diversity in the opinions and personal lives of others.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Tahoma"/>
                <a:ea typeface="+mn-ea"/>
                <a:cs typeface="+mn-cs"/>
              </a:rPr>
              <a:t>C. Safeguard Proprietary Information and Avoid Conflicts of Interest</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Ensure the protection and integrity of confidential information.</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Do not use confidential information for personal gain.</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Fully disclose and avoid any real or perceived conflicts of interest that could reasonably impair objectivity or independence in the service of clients, customers, employers, or the Society.</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Give credit where it is due.</a:t>
            </a:r>
          </a:p>
          <a:p>
            <a:pPr marL="742950" marR="0" lvl="1" indent="-2857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Tahoma"/>
                <a:ea typeface="+mn-ea"/>
                <a:cs typeface="+mn-cs"/>
              </a:rPr>
              <a:t>Do not plagiarize. Do not use the intellectual property of others without permission. Document the permission as it is obtained.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1200" cap="none" spc="0" normalizeH="0" baseline="0" noProof="0" dirty="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724968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93C59EE-3851-46A9-9939-B41DE85F5C3A}"/>
              </a:ext>
            </a:extLst>
          </p:cNvPr>
          <p:cNvPicPr>
            <a:picLocks noGrp="1" noChangeAspect="1"/>
          </p:cNvPicPr>
          <p:nvPr>
            <p:ph idx="1"/>
          </p:nvPr>
        </p:nvPicPr>
        <p:blipFill>
          <a:blip r:embed="rId3"/>
          <a:stretch>
            <a:fillRect/>
          </a:stretch>
        </p:blipFill>
        <p:spPr>
          <a:xfrm>
            <a:off x="982912" y="640080"/>
            <a:ext cx="5577840" cy="5577840"/>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A96538-9488-4D30-A1A0-4E392F284B44}"/>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t>Join </a:t>
            </a:r>
            <a:r>
              <a:rPr lang="en-US" sz="4400" b="1" dirty="0"/>
              <a:t>Quality New Mexico</a:t>
            </a:r>
          </a:p>
        </p:txBody>
      </p:sp>
      <p:sp>
        <p:nvSpPr>
          <p:cNvPr id="4" name="Text Placeholder 3">
            <a:extLst>
              <a:ext uri="{FF2B5EF4-FFF2-40B4-BE49-F238E27FC236}">
                <a16:creationId xmlns:a16="http://schemas.microsoft.com/office/drawing/2014/main" id="{F57B4FD3-3650-4197-A33E-C7C6930AE12E}"/>
              </a:ext>
            </a:extLst>
          </p:cNvPr>
          <p:cNvSpPr>
            <a:spLocks noGrp="1"/>
          </p:cNvSpPr>
          <p:nvPr>
            <p:ph type="body" sz="half" idx="2"/>
          </p:nvPr>
        </p:nvSpPr>
        <p:spPr>
          <a:xfrm>
            <a:off x="8096885" y="4343400"/>
            <a:ext cx="3659246" cy="1874519"/>
          </a:xfrm>
        </p:spPr>
        <p:txBody>
          <a:bodyPr vert="horz" lIns="91440" tIns="45720" rIns="91440" bIns="45720" rtlCol="0">
            <a:normAutofit/>
          </a:bodyPr>
          <a:lstStyle/>
          <a:p>
            <a:r>
              <a:rPr lang="en-US" sz="2800" cap="all" spc="200" dirty="0">
                <a:latin typeface="+mj-lt"/>
              </a:rPr>
              <a:t>And become a state Examiner</a:t>
            </a: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44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CC7D8-7B97-45F0-9E41-FBF1227019B2}"/>
              </a:ext>
            </a:extLst>
          </p:cNvPr>
          <p:cNvSpPr>
            <a:spLocks noGrp="1"/>
          </p:cNvSpPr>
          <p:nvPr>
            <p:ph type="title"/>
          </p:nvPr>
        </p:nvSpPr>
        <p:spPr>
          <a:xfrm>
            <a:off x="7543800" y="634946"/>
            <a:ext cx="4005942" cy="1450757"/>
          </a:xfrm>
        </p:spPr>
        <p:txBody>
          <a:bodyPr vert="horz" lIns="91440" tIns="45720" rIns="91440" bIns="45720" rtlCol="0" anchor="b">
            <a:noAutofit/>
          </a:bodyPr>
          <a:lstStyle/>
          <a:p>
            <a:r>
              <a:rPr lang="en-US" dirty="0">
                <a:solidFill>
                  <a:schemeClr val="tx1">
                    <a:lumMod val="75000"/>
                    <a:lumOff val="25000"/>
                  </a:schemeClr>
                </a:solidFill>
              </a:rPr>
              <a:t>Join </a:t>
            </a:r>
            <a:r>
              <a:rPr lang="en-US" b="1" dirty="0">
                <a:solidFill>
                  <a:schemeClr val="tx1">
                    <a:lumMod val="75000"/>
                    <a:lumOff val="25000"/>
                  </a:schemeClr>
                </a:solidFill>
              </a:rPr>
              <a:t>Albuquerque Quality Network</a:t>
            </a:r>
          </a:p>
        </p:txBody>
      </p:sp>
      <p:pic>
        <p:nvPicPr>
          <p:cNvPr id="1026" name="Picture 2" descr="http://aqnetwork.org/wp/wp-content/uploads/2022/04/AQN-Certificate-Program-Visual.png">
            <a:extLst>
              <a:ext uri="{FF2B5EF4-FFF2-40B4-BE49-F238E27FC236}">
                <a16:creationId xmlns:a16="http://schemas.microsoft.com/office/drawing/2014/main" id="{74E85A7F-6E6A-4756-82C2-5E1FEA4CF8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3999" y="1492098"/>
            <a:ext cx="6909801" cy="3610371"/>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2EBE8BA-9A42-42EF-A647-C48F594F7583}"/>
              </a:ext>
            </a:extLst>
          </p:cNvPr>
          <p:cNvSpPr>
            <a:spLocks noGrp="1"/>
          </p:cNvSpPr>
          <p:nvPr>
            <p:ph type="body" sz="half" idx="2"/>
          </p:nvPr>
        </p:nvSpPr>
        <p:spPr>
          <a:xfrm>
            <a:off x="7859485" y="2198914"/>
            <a:ext cx="3690257" cy="3670180"/>
          </a:xfrm>
        </p:spPr>
        <p:txBody>
          <a:bodyPr vert="horz" lIns="0" tIns="45720" rIns="0" bIns="45720" rtlCol="0">
            <a:noAutofit/>
          </a:bodyPr>
          <a:lstStyle/>
          <a:p>
            <a:r>
              <a:rPr lang="en-US" sz="2800" dirty="0">
                <a:solidFill>
                  <a:schemeClr val="tx1">
                    <a:lumMod val="75000"/>
                    <a:lumOff val="25000"/>
                  </a:schemeClr>
                </a:solidFill>
              </a:rPr>
              <a:t>And register to participate in their AQN / UNM  Certificate Program. 4 levels from Competency to Mastery. Each level involves attending 8 seminars.  </a:t>
            </a:r>
          </a:p>
        </p:txBody>
      </p:sp>
      <p:sp>
        <p:nvSpPr>
          <p:cNvPr id="81" name="Rectangle 8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790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9601-4BED-4D8D-9CC8-6D7FF4E57537}"/>
              </a:ext>
            </a:extLst>
          </p:cNvPr>
          <p:cNvSpPr>
            <a:spLocks noGrp="1"/>
          </p:cNvSpPr>
          <p:nvPr>
            <p:ph type="title"/>
          </p:nvPr>
        </p:nvSpPr>
        <p:spPr/>
        <p:txBody>
          <a:bodyPr/>
          <a:lstStyle/>
          <a:p>
            <a:r>
              <a:rPr lang="en-US"/>
              <a:t>Why practice Quality?</a:t>
            </a:r>
            <a:endParaRPr lang="en-US" dirty="0"/>
          </a:p>
        </p:txBody>
      </p:sp>
      <p:pic>
        <p:nvPicPr>
          <p:cNvPr id="4" name="Content Placeholder 3">
            <a:extLst>
              <a:ext uri="{FF2B5EF4-FFF2-40B4-BE49-F238E27FC236}">
                <a16:creationId xmlns:a16="http://schemas.microsoft.com/office/drawing/2014/main" id="{245C5B7A-43DB-4E39-8630-D24930135486}"/>
              </a:ext>
            </a:extLst>
          </p:cNvPr>
          <p:cNvPicPr>
            <a:picLocks noGrp="1" noChangeAspect="1"/>
          </p:cNvPicPr>
          <p:nvPr>
            <p:ph idx="1"/>
          </p:nvPr>
        </p:nvPicPr>
        <p:blipFill>
          <a:blip r:embed="rId3"/>
          <a:stretch>
            <a:fillRect/>
          </a:stretch>
        </p:blipFill>
        <p:spPr>
          <a:xfrm>
            <a:off x="2559694" y="1861012"/>
            <a:ext cx="7132938" cy="3720638"/>
          </a:xfrm>
          <a:prstGeom prst="rect">
            <a:avLst/>
          </a:prstGeom>
        </p:spPr>
      </p:pic>
      <p:sp>
        <p:nvSpPr>
          <p:cNvPr id="6" name="TextBox 5">
            <a:extLst>
              <a:ext uri="{FF2B5EF4-FFF2-40B4-BE49-F238E27FC236}">
                <a16:creationId xmlns:a16="http://schemas.microsoft.com/office/drawing/2014/main" id="{859E0629-C239-4A09-9EB2-3DD6936F6F4F}"/>
              </a:ext>
            </a:extLst>
          </p:cNvPr>
          <p:cNvSpPr txBox="1"/>
          <p:nvPr/>
        </p:nvSpPr>
        <p:spPr>
          <a:xfrm>
            <a:off x="398612" y="5875376"/>
            <a:ext cx="6781800" cy="369332"/>
          </a:xfrm>
          <a:prstGeom prst="rect">
            <a:avLst/>
          </a:prstGeom>
          <a:noFill/>
        </p:spPr>
        <p:txBody>
          <a:bodyPr wrap="square" rtlCol="0">
            <a:spAutoFit/>
          </a:bodyPr>
          <a:lstStyle/>
          <a:p>
            <a:r>
              <a:rPr lang="en-US" dirty="0"/>
              <a:t>WARNING: Practicing quality can lead to high performance. </a:t>
            </a:r>
          </a:p>
        </p:txBody>
      </p:sp>
      <p:pic>
        <p:nvPicPr>
          <p:cNvPr id="8" name="Picture 7">
            <a:extLst>
              <a:ext uri="{FF2B5EF4-FFF2-40B4-BE49-F238E27FC236}">
                <a16:creationId xmlns:a16="http://schemas.microsoft.com/office/drawing/2014/main" id="{9D2B34BF-D6BA-4209-A8A0-99BEC1FBCEA3}"/>
              </a:ext>
            </a:extLst>
          </p:cNvPr>
          <p:cNvPicPr>
            <a:picLocks noChangeAspect="1"/>
          </p:cNvPicPr>
          <p:nvPr/>
        </p:nvPicPr>
        <p:blipFill>
          <a:blip r:embed="rId4"/>
          <a:stretch>
            <a:fillRect/>
          </a:stretch>
        </p:blipFill>
        <p:spPr>
          <a:xfrm>
            <a:off x="6569762" y="5784505"/>
            <a:ext cx="551075" cy="551075"/>
          </a:xfrm>
          <a:prstGeom prst="rect">
            <a:avLst/>
          </a:prstGeom>
        </p:spPr>
      </p:pic>
      <p:sp>
        <p:nvSpPr>
          <p:cNvPr id="3" name="Rectangle 2">
            <a:extLst>
              <a:ext uri="{FF2B5EF4-FFF2-40B4-BE49-F238E27FC236}">
                <a16:creationId xmlns:a16="http://schemas.microsoft.com/office/drawing/2014/main" id="{33059B61-0B3F-4FD2-AC0E-946CEF98C9B4}"/>
              </a:ext>
            </a:extLst>
          </p:cNvPr>
          <p:cNvSpPr/>
          <p:nvPr/>
        </p:nvSpPr>
        <p:spPr>
          <a:xfrm>
            <a:off x="6845300" y="195732"/>
            <a:ext cx="4826000" cy="923330"/>
          </a:xfrm>
          <a:prstGeom prst="rect">
            <a:avLst/>
          </a:prstGeom>
        </p:spPr>
        <p:txBody>
          <a:bodyPr wrap="square">
            <a:spAutoFit/>
          </a:bodyPr>
          <a:lstStyle/>
          <a:p>
            <a:r>
              <a:rPr lang="en-US" dirty="0"/>
              <a:t>Quality is free. It’s not a gift, but it’s free.    The “</a:t>
            </a:r>
            <a:r>
              <a:rPr lang="en-US" dirty="0" err="1"/>
              <a:t>unquality</a:t>
            </a:r>
            <a:r>
              <a:rPr lang="en-US" dirty="0"/>
              <a:t>” things are what costs money. 						–Philip Crosby</a:t>
            </a:r>
          </a:p>
        </p:txBody>
      </p:sp>
    </p:spTree>
    <p:extLst>
      <p:ext uri="{BB962C8B-B14F-4D97-AF65-F5344CB8AC3E}">
        <p14:creationId xmlns:p14="http://schemas.microsoft.com/office/powerpoint/2010/main" val="284729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4F54-70A0-43AA-A7B8-0E6383561DC4}"/>
              </a:ext>
            </a:extLst>
          </p:cNvPr>
          <p:cNvSpPr>
            <a:spLocks noGrp="1"/>
          </p:cNvSpPr>
          <p:nvPr>
            <p:ph type="title"/>
          </p:nvPr>
        </p:nvSpPr>
        <p:spPr>
          <a:xfrm>
            <a:off x="457200" y="594359"/>
            <a:ext cx="3200400" cy="3097108"/>
          </a:xfrm>
        </p:spPr>
        <p:txBody>
          <a:bodyPr>
            <a:normAutofit fontScale="90000"/>
          </a:bodyPr>
          <a:lstStyle/>
          <a:p>
            <a:r>
              <a:rPr lang="en-US" dirty="0"/>
              <a:t>Learn and practice a Quality principle  each month</a:t>
            </a:r>
            <a:br>
              <a:rPr lang="en-US" dirty="0"/>
            </a:br>
            <a:br>
              <a:rPr lang="en-US" dirty="0"/>
            </a:br>
            <a:r>
              <a:rPr lang="en-US" dirty="0"/>
              <a:t>Read a quality book or magazine</a:t>
            </a:r>
          </a:p>
        </p:txBody>
      </p:sp>
      <p:sp>
        <p:nvSpPr>
          <p:cNvPr id="4" name="Text Placeholder 3">
            <a:extLst>
              <a:ext uri="{FF2B5EF4-FFF2-40B4-BE49-F238E27FC236}">
                <a16:creationId xmlns:a16="http://schemas.microsoft.com/office/drawing/2014/main" id="{720A2FC2-D1F5-45C6-8866-4F52081AC7EC}"/>
              </a:ext>
            </a:extLst>
          </p:cNvPr>
          <p:cNvSpPr>
            <a:spLocks noGrp="1"/>
          </p:cNvSpPr>
          <p:nvPr>
            <p:ph type="body" sz="half" idx="2"/>
          </p:nvPr>
        </p:nvSpPr>
        <p:spPr>
          <a:xfrm>
            <a:off x="457200" y="5621866"/>
            <a:ext cx="3200400" cy="683337"/>
          </a:xfrm>
        </p:spPr>
        <p:txBody>
          <a:bodyPr>
            <a:normAutofit/>
          </a:bodyPr>
          <a:lstStyle/>
          <a:p>
            <a:r>
              <a:rPr lang="en-US" sz="3600" dirty="0"/>
              <a:t>Make it a habit</a:t>
            </a:r>
          </a:p>
        </p:txBody>
      </p:sp>
      <p:pic>
        <p:nvPicPr>
          <p:cNvPr id="2050" name="Picture 2" descr="Amazon.com : 2022 2023 3-Month Wall Calendar by StriveZen, Move-a-Page, 11  x 26 Inches, 57 Sheets, Large, Vertical, Wire bound, April 2022 -December  2023, Folds Like a Notebook, Big Numbers, Wall Planner : Office Products">
            <a:extLst>
              <a:ext uri="{FF2B5EF4-FFF2-40B4-BE49-F238E27FC236}">
                <a16:creationId xmlns:a16="http://schemas.microsoft.com/office/drawing/2014/main" id="{7CBCCB52-A9FA-4DE3-95A4-7392357EDD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40300" y="204892"/>
            <a:ext cx="2657475"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6368790-50CD-49B3-8196-9152964BF52F}"/>
              </a:ext>
            </a:extLst>
          </p:cNvPr>
          <p:cNvSpPr/>
          <p:nvPr/>
        </p:nvSpPr>
        <p:spPr>
          <a:xfrm>
            <a:off x="5486402" y="5658872"/>
            <a:ext cx="6096000" cy="923330"/>
          </a:xfrm>
          <a:prstGeom prst="rect">
            <a:avLst/>
          </a:prstGeom>
        </p:spPr>
        <p:txBody>
          <a:bodyPr>
            <a:spAutoFit/>
          </a:bodyPr>
          <a:lstStyle/>
          <a:p>
            <a:r>
              <a:rPr lang="en-US" dirty="0">
                <a:hlinkClick r:id="rId4"/>
              </a:rPr>
              <a:t>https://asq.org/blog/2020/01/the-15-quality-books-you-should-be-reading</a:t>
            </a:r>
            <a:endParaRPr lang="en-US" dirty="0"/>
          </a:p>
          <a:p>
            <a:endParaRPr lang="en-US" dirty="0"/>
          </a:p>
        </p:txBody>
      </p:sp>
      <p:sp>
        <p:nvSpPr>
          <p:cNvPr id="6" name="TextBox 5">
            <a:extLst>
              <a:ext uri="{FF2B5EF4-FFF2-40B4-BE49-F238E27FC236}">
                <a16:creationId xmlns:a16="http://schemas.microsoft.com/office/drawing/2014/main" id="{CF4295F8-BABB-4BF8-8C9E-940C6D1A4AE3}"/>
              </a:ext>
            </a:extLst>
          </p:cNvPr>
          <p:cNvSpPr txBox="1"/>
          <p:nvPr/>
        </p:nvSpPr>
        <p:spPr>
          <a:xfrm>
            <a:off x="8094136" y="426777"/>
            <a:ext cx="4097864" cy="4801314"/>
          </a:xfrm>
          <a:prstGeom prst="rect">
            <a:avLst/>
          </a:prstGeom>
          <a:noFill/>
        </p:spPr>
        <p:txBody>
          <a:bodyPr wrap="square" rtlCol="0">
            <a:spAutoFit/>
          </a:bodyPr>
          <a:lstStyle/>
          <a:p>
            <a:r>
              <a:rPr lang="en-US" dirty="0"/>
              <a:t>Read the Classics:</a:t>
            </a:r>
          </a:p>
          <a:p>
            <a:pPr marL="285750" indent="-285750">
              <a:buFont typeface="Arial" panose="020B0604020202020204" pitchFamily="34" charset="0"/>
              <a:buChar char="•"/>
            </a:pPr>
            <a:r>
              <a:rPr lang="en-US" dirty="0"/>
              <a:t>Quality is Free</a:t>
            </a:r>
          </a:p>
          <a:p>
            <a:pPr marL="285750" indent="-285750">
              <a:buFont typeface="Arial" panose="020B0604020202020204" pitchFamily="34" charset="0"/>
              <a:buChar char="•"/>
            </a:pPr>
            <a:r>
              <a:rPr lang="en-US" dirty="0"/>
              <a:t>Out of Crisis</a:t>
            </a:r>
          </a:p>
          <a:p>
            <a:pPr marL="285750" indent="-285750">
              <a:buFont typeface="Arial" panose="020B0604020202020204" pitchFamily="34" charset="0"/>
              <a:buChar char="•"/>
            </a:pPr>
            <a:r>
              <a:rPr lang="en-US" dirty="0"/>
              <a:t>Quality without Tears</a:t>
            </a:r>
          </a:p>
          <a:p>
            <a:pPr marL="285750" indent="-285750">
              <a:buFont typeface="Arial" panose="020B0604020202020204" pitchFamily="34" charset="0"/>
              <a:buChar char="•"/>
            </a:pPr>
            <a:r>
              <a:rPr lang="en-US" dirty="0"/>
              <a:t>Good to Great, Built to Last</a:t>
            </a:r>
          </a:p>
          <a:p>
            <a:pPr marL="285750" indent="-285750">
              <a:buFont typeface="Arial" panose="020B0604020202020204" pitchFamily="34" charset="0"/>
              <a:buChar char="•"/>
            </a:pPr>
            <a:r>
              <a:rPr lang="en-US" dirty="0" err="1"/>
              <a:t>Juran’s</a:t>
            </a:r>
            <a:r>
              <a:rPr lang="en-US" dirty="0"/>
              <a:t> Quality Handbook</a:t>
            </a:r>
          </a:p>
          <a:p>
            <a:pPr marL="285750" indent="-285750">
              <a:buFont typeface="Arial" panose="020B0604020202020204" pitchFamily="34" charset="0"/>
              <a:buChar char="•"/>
            </a:pPr>
            <a:r>
              <a:rPr lang="en-US" dirty="0"/>
              <a:t>Leading Change</a:t>
            </a:r>
          </a:p>
          <a:p>
            <a:pPr marL="285750" indent="-285750">
              <a:buFont typeface="Arial" panose="020B0604020202020204" pitchFamily="34" charset="0"/>
              <a:buChar char="•"/>
            </a:pPr>
            <a:r>
              <a:rPr lang="en-US" dirty="0"/>
              <a:t>7 Habits of Highly Effective People</a:t>
            </a:r>
          </a:p>
          <a:p>
            <a:endParaRPr lang="en-US" dirty="0"/>
          </a:p>
          <a:p>
            <a:r>
              <a:rPr lang="en-US" dirty="0"/>
              <a:t>Read the Basics:</a:t>
            </a:r>
          </a:p>
          <a:p>
            <a:pPr marL="285750" indent="-285750">
              <a:buFont typeface="Arial" panose="020B0604020202020204" pitchFamily="34" charset="0"/>
              <a:buChar char="•"/>
            </a:pPr>
            <a:r>
              <a:rPr lang="en-US" dirty="0"/>
              <a:t>Process Quality Control</a:t>
            </a:r>
          </a:p>
          <a:p>
            <a:pPr marL="285750" indent="-285750">
              <a:buFont typeface="Arial" panose="020B0604020202020204" pitchFamily="34" charset="0"/>
              <a:buChar char="•"/>
            </a:pPr>
            <a:r>
              <a:rPr lang="en-US" dirty="0"/>
              <a:t>Statistical Thinking</a:t>
            </a:r>
          </a:p>
          <a:p>
            <a:pPr marL="285750" indent="-285750">
              <a:buFont typeface="Arial" panose="020B0604020202020204" pitchFamily="34" charset="0"/>
              <a:buChar char="•"/>
            </a:pPr>
            <a:r>
              <a:rPr lang="en-US" dirty="0"/>
              <a:t>Understanding Variation</a:t>
            </a:r>
          </a:p>
          <a:p>
            <a:pPr marL="285750" indent="-285750">
              <a:buFont typeface="Arial" panose="020B0604020202020204" pitchFamily="34" charset="0"/>
              <a:buChar char="•"/>
            </a:pPr>
            <a:r>
              <a:rPr lang="en-US" dirty="0"/>
              <a:t>The Essential Deming</a:t>
            </a:r>
          </a:p>
          <a:p>
            <a:pPr marL="285750" indent="-285750">
              <a:buFont typeface="Arial" panose="020B0604020202020204" pitchFamily="34" charset="0"/>
              <a:buChar char="•"/>
            </a:pPr>
            <a:r>
              <a:rPr lang="en-US" dirty="0"/>
              <a:t>Lean Six Sigma Techniques</a:t>
            </a:r>
          </a:p>
          <a:p>
            <a:pPr marL="285750" indent="-285750">
              <a:buFont typeface="Arial" panose="020B0604020202020204" pitchFamily="34" charset="0"/>
              <a:buChar char="•"/>
            </a:pPr>
            <a:r>
              <a:rPr lang="en-US" dirty="0"/>
              <a:t>The Balanced Scorecard </a:t>
            </a:r>
          </a:p>
          <a:p>
            <a:endParaRPr lang="en-US" dirty="0"/>
          </a:p>
        </p:txBody>
      </p:sp>
    </p:spTree>
    <p:extLst>
      <p:ext uri="{BB962C8B-B14F-4D97-AF65-F5344CB8AC3E}">
        <p14:creationId xmlns:p14="http://schemas.microsoft.com/office/powerpoint/2010/main" val="1234382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5FE77D57-B89D-4ADE-B531-0D53800BBF56}"/>
              </a:ext>
            </a:extLst>
          </p:cNvPr>
          <p:cNvPicPr>
            <a:picLocks noChangeAspect="1"/>
          </p:cNvPicPr>
          <p:nvPr/>
        </p:nvPicPr>
        <p:blipFill>
          <a:blip r:embed="rId3"/>
          <a:stretch>
            <a:fillRect/>
          </a:stretch>
        </p:blipFill>
        <p:spPr>
          <a:xfrm>
            <a:off x="4688289" y="0"/>
            <a:ext cx="5805488" cy="3217863"/>
          </a:xfrm>
          <a:prstGeom prst="rect">
            <a:avLst/>
          </a:prstGeom>
        </p:spPr>
      </p:pic>
      <p:sp>
        <p:nvSpPr>
          <p:cNvPr id="3" name="Rectangle 2">
            <a:extLst>
              <a:ext uri="{FF2B5EF4-FFF2-40B4-BE49-F238E27FC236}">
                <a16:creationId xmlns:a16="http://schemas.microsoft.com/office/drawing/2014/main" id="{11646DAD-B9AE-4592-8816-3C33E0954EAB}"/>
              </a:ext>
            </a:extLst>
          </p:cNvPr>
          <p:cNvSpPr/>
          <p:nvPr/>
        </p:nvSpPr>
        <p:spPr>
          <a:xfrm>
            <a:off x="5596858" y="4384074"/>
            <a:ext cx="5223542" cy="954107"/>
          </a:xfrm>
          <a:prstGeom prst="rect">
            <a:avLst/>
          </a:prstGeom>
        </p:spPr>
        <p:txBody>
          <a:bodyPr wrap="square">
            <a:spAutoFit/>
          </a:bodyPr>
          <a:lstStyle/>
          <a:p>
            <a:r>
              <a:rPr lang="en-US" sz="2800" dirty="0"/>
              <a:t>“Managing by results is like looking in the rear-view mirror.”  </a:t>
            </a:r>
          </a:p>
        </p:txBody>
      </p:sp>
      <p:sp>
        <p:nvSpPr>
          <p:cNvPr id="5" name="Title 4">
            <a:extLst>
              <a:ext uri="{FF2B5EF4-FFF2-40B4-BE49-F238E27FC236}">
                <a16:creationId xmlns:a16="http://schemas.microsoft.com/office/drawing/2014/main" id="{F33DE9CA-4D1B-4FCF-B619-EFB1754FBAC6}"/>
              </a:ext>
            </a:extLst>
          </p:cNvPr>
          <p:cNvSpPr>
            <a:spLocks noGrp="1"/>
          </p:cNvSpPr>
          <p:nvPr>
            <p:ph type="title"/>
          </p:nvPr>
        </p:nvSpPr>
        <p:spPr>
          <a:xfrm>
            <a:off x="387556" y="1327784"/>
            <a:ext cx="3200400" cy="2286000"/>
          </a:xfrm>
        </p:spPr>
        <p:txBody>
          <a:bodyPr>
            <a:normAutofit/>
          </a:bodyPr>
          <a:lstStyle/>
          <a:p>
            <a:pPr>
              <a:lnSpc>
                <a:spcPct val="90000"/>
              </a:lnSpc>
              <a:spcBef>
                <a:spcPts val="1200"/>
              </a:spcBef>
              <a:spcAft>
                <a:spcPts val="200"/>
              </a:spcAft>
              <a:buClr>
                <a:schemeClr val="accent1"/>
              </a:buClr>
              <a:buSzPct val="100000"/>
            </a:pPr>
            <a:r>
              <a:rPr lang="en-US" sz="3200" dirty="0">
                <a:solidFill>
                  <a:schemeClr val="bg1"/>
                </a:solidFill>
                <a:latin typeface="+mn-lt"/>
                <a:ea typeface="+mn-ea"/>
                <a:cs typeface="+mn-cs"/>
              </a:rPr>
              <a:t>Quality Principle:</a:t>
            </a:r>
            <a:br>
              <a:rPr lang="en-US" sz="3200" dirty="0">
                <a:solidFill>
                  <a:schemeClr val="bg1"/>
                </a:solidFill>
                <a:latin typeface="+mn-lt"/>
                <a:ea typeface="+mn-ea"/>
                <a:cs typeface="+mn-cs"/>
              </a:rPr>
            </a:br>
            <a:br>
              <a:rPr lang="en-US" sz="3200" dirty="0">
                <a:solidFill>
                  <a:schemeClr val="bg1"/>
                </a:solidFill>
                <a:latin typeface="+mn-lt"/>
                <a:ea typeface="+mn-ea"/>
                <a:cs typeface="+mn-cs"/>
              </a:rPr>
            </a:br>
            <a:r>
              <a:rPr lang="en-US" sz="3200" dirty="0">
                <a:solidFill>
                  <a:schemeClr val="bg1"/>
                </a:solidFill>
                <a:latin typeface="+mn-lt"/>
                <a:ea typeface="+mn-ea"/>
                <a:cs typeface="+mn-cs"/>
              </a:rPr>
              <a:t>Manage the cause, not the result.</a:t>
            </a:r>
          </a:p>
        </p:txBody>
      </p:sp>
    </p:spTree>
    <p:extLst>
      <p:ext uri="{BB962C8B-B14F-4D97-AF65-F5344CB8AC3E}">
        <p14:creationId xmlns:p14="http://schemas.microsoft.com/office/powerpoint/2010/main" val="267112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CD86BE6-4BF8-417C-92A4-313102B2F511}"/>
              </a:ext>
            </a:extLst>
          </p:cNvPr>
          <p:cNvPicPr>
            <a:picLocks noGrp="1" noChangeAspect="1"/>
          </p:cNvPicPr>
          <p:nvPr>
            <p:ph idx="1"/>
          </p:nvPr>
        </p:nvPicPr>
        <p:blipFill>
          <a:blip r:embed="rId3"/>
          <a:stretch>
            <a:fillRect/>
          </a:stretch>
        </p:blipFill>
        <p:spPr>
          <a:xfrm>
            <a:off x="4903787" y="1560513"/>
            <a:ext cx="6286500" cy="3600450"/>
          </a:xfrm>
          <a:prstGeom prst="rect">
            <a:avLst/>
          </a:prstGeom>
        </p:spPr>
      </p:pic>
      <p:sp>
        <p:nvSpPr>
          <p:cNvPr id="2" name="Text Placeholder 1">
            <a:extLst>
              <a:ext uri="{FF2B5EF4-FFF2-40B4-BE49-F238E27FC236}">
                <a16:creationId xmlns:a16="http://schemas.microsoft.com/office/drawing/2014/main" id="{E41923EC-85EF-4775-95E9-B82B83333394}"/>
              </a:ext>
            </a:extLst>
          </p:cNvPr>
          <p:cNvSpPr>
            <a:spLocks noGrp="1"/>
          </p:cNvSpPr>
          <p:nvPr>
            <p:ph type="body" sz="half" idx="2"/>
          </p:nvPr>
        </p:nvSpPr>
        <p:spPr>
          <a:xfrm>
            <a:off x="457200" y="1781839"/>
            <a:ext cx="3200400" cy="3379124"/>
          </a:xfrm>
        </p:spPr>
        <p:txBody>
          <a:bodyPr>
            <a:normAutofit lnSpcReduction="10000"/>
          </a:bodyPr>
          <a:lstStyle/>
          <a:p>
            <a:r>
              <a:rPr lang="en-US" sz="3200" dirty="0">
                <a:solidFill>
                  <a:schemeClr val="bg1"/>
                </a:solidFill>
              </a:rPr>
              <a:t>Quality Principle:</a:t>
            </a:r>
          </a:p>
          <a:p>
            <a:endParaRPr lang="en-US" sz="3200" dirty="0">
              <a:solidFill>
                <a:schemeClr val="bg1"/>
              </a:solidFill>
            </a:endParaRPr>
          </a:p>
          <a:p>
            <a:r>
              <a:rPr lang="en-US" sz="3200" dirty="0">
                <a:solidFill>
                  <a:schemeClr val="bg1"/>
                </a:solidFill>
              </a:rPr>
              <a:t>Use Best Practices, don’t reinvent the wheel!</a:t>
            </a:r>
          </a:p>
        </p:txBody>
      </p:sp>
    </p:spTree>
    <p:extLst>
      <p:ext uri="{BB962C8B-B14F-4D97-AF65-F5344CB8AC3E}">
        <p14:creationId xmlns:p14="http://schemas.microsoft.com/office/powerpoint/2010/main" val="377579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649C-8CEF-47D4-BE71-26B0875DF85B}"/>
              </a:ext>
            </a:extLst>
          </p:cNvPr>
          <p:cNvSpPr>
            <a:spLocks noGrp="1"/>
          </p:cNvSpPr>
          <p:nvPr>
            <p:ph type="title"/>
          </p:nvPr>
        </p:nvSpPr>
        <p:spPr/>
        <p:txBody>
          <a:bodyPr>
            <a:normAutofit/>
          </a:bodyPr>
          <a:lstStyle/>
          <a:p>
            <a:br>
              <a:rPr lang="en-US" dirty="0">
                <a:solidFill>
                  <a:srgbClr val="FF0000"/>
                </a:solidFill>
                <a:highlight>
                  <a:srgbClr val="FFFF00"/>
                </a:highlight>
              </a:rPr>
            </a:br>
            <a:endParaRPr lang="en-US" dirty="0"/>
          </a:p>
        </p:txBody>
      </p:sp>
      <p:sp>
        <p:nvSpPr>
          <p:cNvPr id="3" name="Content Placeholder 2">
            <a:extLst>
              <a:ext uri="{FF2B5EF4-FFF2-40B4-BE49-F238E27FC236}">
                <a16:creationId xmlns:a16="http://schemas.microsoft.com/office/drawing/2014/main" id="{94703B98-2B08-4B33-960D-4FCE8EF69E0F}"/>
              </a:ext>
            </a:extLst>
          </p:cNvPr>
          <p:cNvSpPr>
            <a:spLocks noGrp="1"/>
          </p:cNvSpPr>
          <p:nvPr>
            <p:ph idx="1"/>
          </p:nvPr>
        </p:nvSpPr>
        <p:spPr>
          <a:xfrm>
            <a:off x="4800600" y="1714500"/>
            <a:ext cx="6492240" cy="4274820"/>
          </a:xfrm>
        </p:spPr>
        <p:txBody>
          <a:bodyPr/>
          <a:lstStyle/>
          <a:p>
            <a:pPr marL="0" indent="0">
              <a:buNone/>
            </a:pPr>
            <a:r>
              <a:rPr lang="en-US" i="1" dirty="0"/>
              <a:t>Darwin: “It is not the strongest species that survive, nor the most intelligent, but the ones most responsive to change.”</a:t>
            </a:r>
          </a:p>
          <a:p>
            <a:pPr marL="0" indent="0">
              <a:buNone/>
            </a:pPr>
            <a:r>
              <a:rPr lang="en-US" i="1" dirty="0"/>
              <a:t>Einstein: “We cannot solve our problems with the same thinking we used to create them.” </a:t>
            </a:r>
          </a:p>
          <a:p>
            <a:pPr marL="0" indent="0">
              <a:buNone/>
            </a:pPr>
            <a:r>
              <a:rPr lang="en-US" i="1" dirty="0"/>
              <a:t>Me: Quality is about taking action; be it starting, stopping, changing or improving. No action=status quo.</a:t>
            </a:r>
          </a:p>
          <a:p>
            <a:pPr marL="0" indent="0">
              <a:buNone/>
            </a:pPr>
            <a:endParaRPr lang="en-US" dirty="0"/>
          </a:p>
        </p:txBody>
      </p:sp>
      <p:sp>
        <p:nvSpPr>
          <p:cNvPr id="4" name="Text Placeholder 3">
            <a:extLst>
              <a:ext uri="{FF2B5EF4-FFF2-40B4-BE49-F238E27FC236}">
                <a16:creationId xmlns:a16="http://schemas.microsoft.com/office/drawing/2014/main" id="{AF6DD9CE-03A1-4316-9BD5-58D6BEC7F798}"/>
              </a:ext>
            </a:extLst>
          </p:cNvPr>
          <p:cNvSpPr>
            <a:spLocks noGrp="1"/>
          </p:cNvSpPr>
          <p:nvPr>
            <p:ph type="body" sz="half" idx="2"/>
          </p:nvPr>
        </p:nvSpPr>
        <p:spPr>
          <a:xfrm>
            <a:off x="457200" y="1440179"/>
            <a:ext cx="3200400" cy="4274819"/>
          </a:xfrm>
        </p:spPr>
        <p:txBody>
          <a:bodyPr>
            <a:noAutofit/>
          </a:bodyPr>
          <a:lstStyle/>
          <a:p>
            <a:r>
              <a:rPr lang="en-US" sz="3200" dirty="0">
                <a:solidFill>
                  <a:schemeClr val="bg1"/>
                </a:solidFill>
                <a:latin typeface="+mj-lt"/>
              </a:rPr>
              <a:t>Quality Principle:</a:t>
            </a:r>
            <a:br>
              <a:rPr lang="en-US" sz="3200" dirty="0">
                <a:solidFill>
                  <a:schemeClr val="bg1"/>
                </a:solidFill>
                <a:latin typeface="+mj-lt"/>
              </a:rPr>
            </a:br>
            <a:endParaRPr lang="en-US" sz="3200" dirty="0">
              <a:solidFill>
                <a:schemeClr val="bg1"/>
              </a:solidFill>
              <a:latin typeface="+mj-lt"/>
            </a:endParaRPr>
          </a:p>
          <a:p>
            <a:r>
              <a:rPr lang="en-US" sz="3200" dirty="0">
                <a:solidFill>
                  <a:schemeClr val="bg1"/>
                </a:solidFill>
                <a:latin typeface="+mj-lt"/>
              </a:rPr>
              <a:t>Progress can not occur without change; Change cannot occur without action.</a:t>
            </a:r>
          </a:p>
        </p:txBody>
      </p:sp>
    </p:spTree>
    <p:extLst>
      <p:ext uri="{BB962C8B-B14F-4D97-AF65-F5344CB8AC3E}">
        <p14:creationId xmlns:p14="http://schemas.microsoft.com/office/powerpoint/2010/main" val="209673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0EFA5F-C5BD-406B-9D26-435F2C1BE496}"/>
              </a:ext>
            </a:extLst>
          </p:cNvPr>
          <p:cNvSpPr>
            <a:spLocks noGrp="1"/>
          </p:cNvSpPr>
          <p:nvPr>
            <p:ph idx="1"/>
          </p:nvPr>
        </p:nvSpPr>
        <p:spPr/>
        <p:txBody>
          <a:bodyPr>
            <a:normAutofit/>
          </a:bodyPr>
          <a:lstStyle/>
          <a:p>
            <a:pPr marL="0" indent="0">
              <a:buNone/>
            </a:pPr>
            <a:r>
              <a:rPr lang="en-US" dirty="0"/>
              <a:t>Focus on performance-based process management</a:t>
            </a:r>
          </a:p>
          <a:p>
            <a:pPr marL="0" indent="0">
              <a:buNone/>
            </a:pPr>
            <a:endParaRPr lang="en-US" dirty="0"/>
          </a:p>
          <a:p>
            <a:pPr marL="0" indent="0">
              <a:buNone/>
            </a:pPr>
            <a:r>
              <a:rPr lang="en-US" i="1" dirty="0"/>
              <a:t>Put resources into process rigor and process compliance to achieve performance excellence, rather than depending on audits to remove waste.</a:t>
            </a:r>
          </a:p>
          <a:p>
            <a:pPr marL="0" indent="0">
              <a:buNone/>
            </a:pPr>
            <a:endParaRPr lang="en-US" dirty="0">
              <a:solidFill>
                <a:srgbClr val="FF0000"/>
              </a:solidFill>
            </a:endParaRPr>
          </a:p>
          <a:p>
            <a:pPr marL="0" indent="0">
              <a:buNone/>
            </a:pPr>
            <a:r>
              <a:rPr lang="en-US" dirty="0">
                <a:solidFill>
                  <a:srgbClr val="FF0000"/>
                </a:solidFill>
              </a:rPr>
              <a:t>Use Resources</a:t>
            </a:r>
            <a:r>
              <a:rPr lang="en-US" dirty="0"/>
              <a:t>: Brainpower, expertise, time in collaboration with those who do the job, pilot.</a:t>
            </a:r>
          </a:p>
          <a:p>
            <a:pPr marL="0" indent="0">
              <a:buNone/>
            </a:pPr>
            <a:r>
              <a:rPr lang="en-US" dirty="0">
                <a:solidFill>
                  <a:srgbClr val="FF0000"/>
                </a:solidFill>
              </a:rPr>
              <a:t>Add Rigor</a:t>
            </a:r>
            <a:r>
              <a:rPr lang="en-US" dirty="0"/>
              <a:t>:</a:t>
            </a:r>
            <a:r>
              <a:rPr lang="en-US" dirty="0">
                <a:solidFill>
                  <a:srgbClr val="FF0000"/>
                </a:solidFill>
              </a:rPr>
              <a:t> </a:t>
            </a:r>
            <a:r>
              <a:rPr lang="en-US" dirty="0"/>
              <a:t>Build for risk, make it lean, (efficient/effective) use a scientific approach.</a:t>
            </a:r>
          </a:p>
          <a:p>
            <a:pPr marL="0" indent="0">
              <a:buNone/>
            </a:pPr>
            <a:r>
              <a:rPr lang="en-US" dirty="0">
                <a:solidFill>
                  <a:srgbClr val="FF0000"/>
                </a:solidFill>
              </a:rPr>
              <a:t>Ensure Compliance</a:t>
            </a:r>
            <a:r>
              <a:rPr lang="en-US" dirty="0"/>
              <a:t>: Understand, train, access, improve.</a:t>
            </a:r>
          </a:p>
          <a:p>
            <a:endParaRPr lang="en-US" dirty="0"/>
          </a:p>
        </p:txBody>
      </p:sp>
      <p:sp>
        <p:nvSpPr>
          <p:cNvPr id="5" name="Content Placeholder 4">
            <a:extLst>
              <a:ext uri="{FF2B5EF4-FFF2-40B4-BE49-F238E27FC236}">
                <a16:creationId xmlns:a16="http://schemas.microsoft.com/office/drawing/2014/main" id="{38DA81FD-0668-4C74-AB78-5F311DEC0A4D}"/>
              </a:ext>
            </a:extLst>
          </p:cNvPr>
          <p:cNvSpPr>
            <a:spLocks noGrp="1"/>
          </p:cNvSpPr>
          <p:nvPr>
            <p:ph type="body" sz="half" idx="2"/>
          </p:nvPr>
        </p:nvSpPr>
        <p:spPr>
          <a:xfrm>
            <a:off x="301996" y="627289"/>
            <a:ext cx="3200400" cy="3379124"/>
          </a:xfrm>
        </p:spPr>
        <p:txBody>
          <a:bodyPr>
            <a:normAutofit/>
          </a:bodyPr>
          <a:lstStyle/>
          <a:p>
            <a:pPr marL="0" indent="0">
              <a:buNone/>
            </a:pPr>
            <a:endParaRPr lang="en-US" sz="3200" dirty="0"/>
          </a:p>
          <a:p>
            <a:pPr marL="0" indent="0">
              <a:buNone/>
            </a:pPr>
            <a:r>
              <a:rPr lang="en-US" sz="3200" dirty="0">
                <a:solidFill>
                  <a:schemeClr val="bg1"/>
                </a:solidFill>
              </a:rPr>
              <a:t>Quality Principle: </a:t>
            </a:r>
          </a:p>
          <a:p>
            <a:pPr marL="0" indent="0">
              <a:buNone/>
            </a:pPr>
            <a:r>
              <a:rPr lang="en-US" sz="3200" dirty="0">
                <a:solidFill>
                  <a:schemeClr val="bg1"/>
                </a:solidFill>
              </a:rPr>
              <a:t>Build quality in!</a:t>
            </a:r>
          </a:p>
          <a:p>
            <a:endParaRPr lang="en-US" dirty="0"/>
          </a:p>
        </p:txBody>
      </p:sp>
      <p:graphicFrame>
        <p:nvGraphicFramePr>
          <p:cNvPr id="2" name="Diagram 1">
            <a:extLst>
              <a:ext uri="{FF2B5EF4-FFF2-40B4-BE49-F238E27FC236}">
                <a16:creationId xmlns:a16="http://schemas.microsoft.com/office/drawing/2014/main" id="{257C71D3-58DB-41D5-83D1-EDB2C0C33C95}"/>
              </a:ext>
            </a:extLst>
          </p:cNvPr>
          <p:cNvGraphicFramePr/>
          <p:nvPr>
            <p:extLst>
              <p:ext uri="{D42A27DB-BD31-4B8C-83A1-F6EECF244321}">
                <p14:modId xmlns:p14="http://schemas.microsoft.com/office/powerpoint/2010/main" val="2079484580"/>
              </p:ext>
            </p:extLst>
          </p:nvPr>
        </p:nvGraphicFramePr>
        <p:xfrm>
          <a:off x="0" y="3429000"/>
          <a:ext cx="3536414" cy="2513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85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43CC-61FB-49C7-BE43-53F6F44DA365}"/>
              </a:ext>
            </a:extLst>
          </p:cNvPr>
          <p:cNvSpPr>
            <a:spLocks noGrp="1"/>
          </p:cNvSpPr>
          <p:nvPr>
            <p:ph type="title"/>
          </p:nvPr>
        </p:nvSpPr>
        <p:spPr>
          <a:xfrm>
            <a:off x="457200" y="966651"/>
            <a:ext cx="3200400" cy="3827416"/>
          </a:xfrm>
        </p:spPr>
        <p:txBody>
          <a:bodyPr>
            <a:normAutofit fontScale="90000"/>
          </a:bodyPr>
          <a:lstStyle/>
          <a:p>
            <a:br>
              <a:rPr lang="en-US" sz="1900" dirty="0">
                <a:solidFill>
                  <a:schemeClr val="accent2"/>
                </a:solidFill>
              </a:rPr>
            </a:br>
            <a:br>
              <a:rPr lang="en-US" sz="1900" dirty="0">
                <a:solidFill>
                  <a:schemeClr val="bg1"/>
                </a:solidFill>
              </a:rPr>
            </a:br>
            <a:r>
              <a:rPr lang="en-US" dirty="0">
                <a:solidFill>
                  <a:schemeClr val="bg1"/>
                </a:solidFill>
              </a:rPr>
              <a:t>Quality Principle:</a:t>
            </a:r>
            <a:br>
              <a:rPr lang="en-US" dirty="0">
                <a:solidFill>
                  <a:schemeClr val="bg1"/>
                </a:solidFill>
              </a:rPr>
            </a:br>
            <a:r>
              <a:rPr lang="en-US" dirty="0">
                <a:solidFill>
                  <a:schemeClr val="bg1"/>
                </a:solidFill>
              </a:rPr>
              <a:t> </a:t>
            </a:r>
            <a:br>
              <a:rPr lang="en-US" dirty="0">
                <a:solidFill>
                  <a:schemeClr val="bg1"/>
                </a:solidFill>
              </a:rPr>
            </a:br>
            <a:br>
              <a:rPr lang="en-US" dirty="0">
                <a:solidFill>
                  <a:schemeClr val="bg1"/>
                </a:solidFill>
              </a:rPr>
            </a:br>
            <a:r>
              <a:rPr lang="en-US" dirty="0">
                <a:solidFill>
                  <a:schemeClr val="bg1"/>
                </a:solidFill>
              </a:rPr>
              <a:t>The further a defect gets into the process, the more it costs to fix it.</a:t>
            </a:r>
            <a:br>
              <a:rPr lang="en-US" sz="2700" dirty="0">
                <a:solidFill>
                  <a:schemeClr val="tx1"/>
                </a:solidFill>
              </a:rPr>
            </a:br>
            <a:endParaRPr lang="en-US" sz="2700" dirty="0">
              <a:solidFill>
                <a:schemeClr val="tx1"/>
              </a:solidFill>
            </a:endParaRPr>
          </a:p>
        </p:txBody>
      </p:sp>
      <p:pic>
        <p:nvPicPr>
          <p:cNvPr id="5" name="Content Placeholder 4">
            <a:extLst>
              <a:ext uri="{FF2B5EF4-FFF2-40B4-BE49-F238E27FC236}">
                <a16:creationId xmlns:a16="http://schemas.microsoft.com/office/drawing/2014/main" id="{2A596632-B410-4B05-A89D-C3B40E7E797C}"/>
              </a:ext>
            </a:extLst>
          </p:cNvPr>
          <p:cNvPicPr>
            <a:picLocks noGrp="1" noChangeAspect="1"/>
          </p:cNvPicPr>
          <p:nvPr>
            <p:ph idx="1"/>
          </p:nvPr>
        </p:nvPicPr>
        <p:blipFill>
          <a:blip r:embed="rId3"/>
          <a:stretch>
            <a:fillRect/>
          </a:stretch>
        </p:blipFill>
        <p:spPr>
          <a:xfrm>
            <a:off x="4874108" y="756284"/>
            <a:ext cx="1781175" cy="2124075"/>
          </a:xfrm>
          <a:prstGeom prst="rect">
            <a:avLst/>
          </a:prstGeom>
        </p:spPr>
      </p:pic>
      <p:pic>
        <p:nvPicPr>
          <p:cNvPr id="6" name="Picture 5">
            <a:extLst>
              <a:ext uri="{FF2B5EF4-FFF2-40B4-BE49-F238E27FC236}">
                <a16:creationId xmlns:a16="http://schemas.microsoft.com/office/drawing/2014/main" id="{6F735526-53BC-475A-BFB1-391EAB192B35}"/>
              </a:ext>
            </a:extLst>
          </p:cNvPr>
          <p:cNvPicPr>
            <a:picLocks noChangeAspect="1"/>
          </p:cNvPicPr>
          <p:nvPr/>
        </p:nvPicPr>
        <p:blipFill>
          <a:blip r:embed="rId4"/>
          <a:stretch>
            <a:fillRect/>
          </a:stretch>
        </p:blipFill>
        <p:spPr>
          <a:xfrm>
            <a:off x="6096000" y="2655528"/>
            <a:ext cx="5479316" cy="3649676"/>
          </a:xfrm>
          <a:prstGeom prst="rect">
            <a:avLst/>
          </a:prstGeom>
        </p:spPr>
      </p:pic>
    </p:spTree>
    <p:extLst>
      <p:ext uri="{BB962C8B-B14F-4D97-AF65-F5344CB8AC3E}">
        <p14:creationId xmlns:p14="http://schemas.microsoft.com/office/powerpoint/2010/main" val="187199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0121C-F30B-4B19-B684-A47F36AC34B5}"/>
              </a:ext>
            </a:extLst>
          </p:cNvPr>
          <p:cNvSpPr>
            <a:spLocks noGrp="1"/>
          </p:cNvSpPr>
          <p:nvPr>
            <p:ph type="title"/>
          </p:nvPr>
        </p:nvSpPr>
        <p:spPr/>
        <p:txBody>
          <a:bodyPr>
            <a:normAutofit/>
          </a:bodyPr>
          <a:lstStyle/>
          <a:p>
            <a:r>
              <a:rPr lang="en-US" sz="3200" dirty="0"/>
              <a:t>Quality Principle: </a:t>
            </a:r>
          </a:p>
        </p:txBody>
      </p:sp>
      <p:sp>
        <p:nvSpPr>
          <p:cNvPr id="4" name="Text Placeholder 3">
            <a:extLst>
              <a:ext uri="{FF2B5EF4-FFF2-40B4-BE49-F238E27FC236}">
                <a16:creationId xmlns:a16="http://schemas.microsoft.com/office/drawing/2014/main" id="{B96D1A68-1D68-407F-ADFB-170D7400F3A6}"/>
              </a:ext>
            </a:extLst>
          </p:cNvPr>
          <p:cNvSpPr>
            <a:spLocks noGrp="1"/>
          </p:cNvSpPr>
          <p:nvPr>
            <p:ph type="body" sz="half" idx="2"/>
          </p:nvPr>
        </p:nvSpPr>
        <p:spPr>
          <a:xfrm>
            <a:off x="457200" y="3739243"/>
            <a:ext cx="3200400" cy="2565960"/>
          </a:xfrm>
        </p:spPr>
        <p:txBody>
          <a:bodyPr>
            <a:normAutofit/>
          </a:bodyPr>
          <a:lstStyle/>
          <a:p>
            <a:r>
              <a:rPr lang="en-US" sz="3200" dirty="0">
                <a:latin typeface="+mj-lt"/>
              </a:rPr>
              <a:t>What gets measured gets done.</a:t>
            </a:r>
          </a:p>
        </p:txBody>
      </p:sp>
      <p:pic>
        <p:nvPicPr>
          <p:cNvPr id="1026" name="Picture 2" descr="An Introduction to Process Control Charts">
            <a:extLst>
              <a:ext uri="{FF2B5EF4-FFF2-40B4-BE49-F238E27FC236}">
                <a16:creationId xmlns:a16="http://schemas.microsoft.com/office/drawing/2014/main" id="{C5BCA7B8-64E1-4B38-B3A5-7EBE718A9A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94415" y="1571045"/>
            <a:ext cx="7562316" cy="3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8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6D5AA1A-AA3D-430E-9671-3EC49226E10A}"/>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sz="3600">
                <a:solidFill>
                  <a:srgbClr val="FFFFFF"/>
                </a:solidFill>
              </a:rPr>
              <a:t>To advance your career…</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2337126-D992-451A-AF82-8F9770C37E88}"/>
              </a:ext>
            </a:extLst>
          </p:cNvPr>
          <p:cNvSpPr>
            <a:spLocks noGrp="1"/>
          </p:cNvSpPr>
          <p:nvPr>
            <p:ph sz="half" idx="4294967295"/>
          </p:nvPr>
        </p:nvSpPr>
        <p:spPr>
          <a:xfrm>
            <a:off x="4742016" y="605896"/>
            <a:ext cx="6957614" cy="5646208"/>
          </a:xfrm>
        </p:spPr>
        <p:txBody>
          <a:bodyPr vert="horz" lIns="0" tIns="45720" rIns="0" bIns="45720" rtlCol="0" anchor="ctr">
            <a:normAutofit fontScale="92500" lnSpcReduction="10000"/>
          </a:bodyPr>
          <a:lstStyle/>
          <a:p>
            <a:r>
              <a:rPr lang="en-US" dirty="0"/>
              <a:t>Be pro-active – apply quality concepts in all you do</a:t>
            </a:r>
          </a:p>
          <a:p>
            <a:r>
              <a:rPr lang="en-US" dirty="0"/>
              <a:t>Join a quality-based group </a:t>
            </a:r>
          </a:p>
          <a:p>
            <a:r>
              <a:rPr lang="en-US" dirty="0"/>
              <a:t>Get credentialed</a:t>
            </a:r>
          </a:p>
          <a:p>
            <a:r>
              <a:rPr lang="en-US" dirty="0"/>
              <a:t>Continually read, learn and study the principles of quality</a:t>
            </a:r>
          </a:p>
          <a:p>
            <a:r>
              <a:rPr lang="en-US" dirty="0"/>
              <a:t>Teach others the goodness of quality</a:t>
            </a:r>
          </a:p>
          <a:p>
            <a:r>
              <a:rPr lang="en-US" dirty="0"/>
              <a:t>Encourage your organization to build quality systems</a:t>
            </a:r>
          </a:p>
          <a:p>
            <a:r>
              <a:rPr lang="en-US" dirty="0"/>
              <a:t>Live by a Code of Ethics</a:t>
            </a:r>
          </a:p>
          <a:p>
            <a:r>
              <a:rPr lang="en-US" dirty="0"/>
              <a:t>Serve a community separate from your organization using quality fundamentals.</a:t>
            </a:r>
          </a:p>
          <a:p>
            <a:r>
              <a:rPr lang="en-US" dirty="0"/>
              <a:t>Help others be successful; their success is your success.</a:t>
            </a:r>
          </a:p>
          <a:p>
            <a:r>
              <a:rPr lang="en-US" dirty="0"/>
              <a:t>Search for best practices and innovative solutions</a:t>
            </a:r>
          </a:p>
          <a:p>
            <a:r>
              <a:rPr lang="en-US" dirty="0"/>
              <a:t>Give credit and recognition to those doing good work</a:t>
            </a:r>
          </a:p>
          <a:p>
            <a:r>
              <a:rPr lang="en-US" dirty="0"/>
              <a:t>Be adventuresome, be curious, be innovative, be friendly, be polite, be fact-based, be courageous, be honest, be respectful, be professional, be inclusive, and be ethical. </a:t>
            </a:r>
          </a:p>
        </p:txBody>
      </p:sp>
    </p:spTree>
    <p:extLst>
      <p:ext uri="{BB962C8B-B14F-4D97-AF65-F5344CB8AC3E}">
        <p14:creationId xmlns:p14="http://schemas.microsoft.com/office/powerpoint/2010/main" val="1332471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BAA1-9265-4B1F-8FBB-A2DCAC281242}"/>
              </a:ext>
            </a:extLst>
          </p:cNvPr>
          <p:cNvSpPr>
            <a:spLocks noGrp="1"/>
          </p:cNvSpPr>
          <p:nvPr>
            <p:ph type="title"/>
          </p:nvPr>
        </p:nvSpPr>
        <p:spPr>
          <a:xfrm>
            <a:off x="457200" y="594359"/>
            <a:ext cx="3200400" cy="940527"/>
          </a:xfrm>
        </p:spPr>
        <p:txBody>
          <a:bodyPr/>
          <a:lstStyle/>
          <a:p>
            <a:r>
              <a:rPr lang="en-US" dirty="0"/>
              <a:t>In Summary…</a:t>
            </a:r>
          </a:p>
        </p:txBody>
      </p:sp>
      <p:sp>
        <p:nvSpPr>
          <p:cNvPr id="5" name="Rectangle 4">
            <a:extLst>
              <a:ext uri="{FF2B5EF4-FFF2-40B4-BE49-F238E27FC236}">
                <a16:creationId xmlns:a16="http://schemas.microsoft.com/office/drawing/2014/main" id="{C96EFED2-20DE-4D4D-8D03-5896CFB108BB}"/>
              </a:ext>
            </a:extLst>
          </p:cNvPr>
          <p:cNvSpPr/>
          <p:nvPr/>
        </p:nvSpPr>
        <p:spPr>
          <a:xfrm>
            <a:off x="457201" y="1911530"/>
            <a:ext cx="3200400" cy="3662541"/>
          </a:xfrm>
          <a:prstGeom prst="rect">
            <a:avLst/>
          </a:prstGeom>
        </p:spPr>
        <p:txBody>
          <a:bodyPr wrap="square">
            <a:spAutoFit/>
          </a:bodyPr>
          <a:lstStyle/>
          <a:p>
            <a:r>
              <a:rPr lang="en-US" sz="2400" dirty="0">
                <a:solidFill>
                  <a:schemeClr val="bg1"/>
                </a:solidFill>
              </a:rPr>
              <a:t>Turn on your love of quality</a:t>
            </a:r>
            <a:r>
              <a:rPr lang="en-US" sz="4000" dirty="0">
                <a:solidFill>
                  <a:schemeClr val="bg1"/>
                </a:solidFill>
                <a:sym typeface="Symbol" panose="05050102010706020507" pitchFamily="18" charset="2"/>
              </a:rPr>
              <a:t></a:t>
            </a:r>
            <a:r>
              <a:rPr lang="en-US" sz="2400" dirty="0">
                <a:solidFill>
                  <a:schemeClr val="bg1"/>
                </a:solidFill>
                <a:sym typeface="Symbol" panose="05050102010706020507" pitchFamily="18" charset="2"/>
              </a:rPr>
              <a:t> </a:t>
            </a:r>
            <a:r>
              <a:rPr lang="en-US" sz="2400" dirty="0">
                <a:solidFill>
                  <a:schemeClr val="bg1"/>
                </a:solidFill>
              </a:rPr>
              <a:t>because the power to achieve high performance is in always a good thing for us all!</a:t>
            </a:r>
          </a:p>
          <a:p>
            <a:endParaRPr lang="en-US" sz="2400" dirty="0">
              <a:solidFill>
                <a:schemeClr val="bg1"/>
              </a:solidFill>
            </a:endParaRPr>
          </a:p>
          <a:p>
            <a:r>
              <a:rPr lang="en-US" sz="2400" dirty="0">
                <a:solidFill>
                  <a:schemeClr val="bg1"/>
                </a:solidFill>
              </a:rPr>
              <a:t>		 </a:t>
            </a:r>
          </a:p>
          <a:p>
            <a:r>
              <a:rPr lang="en-US" sz="2400" dirty="0">
                <a:solidFill>
                  <a:schemeClr val="bg1"/>
                </a:solidFill>
              </a:rPr>
              <a:t>Thank you!</a:t>
            </a:r>
          </a:p>
        </p:txBody>
      </p:sp>
      <p:pic>
        <p:nvPicPr>
          <p:cNvPr id="9" name="Content Placeholder 3">
            <a:extLst>
              <a:ext uri="{FF2B5EF4-FFF2-40B4-BE49-F238E27FC236}">
                <a16:creationId xmlns:a16="http://schemas.microsoft.com/office/drawing/2014/main" id="{1C3EFC04-61FC-4EC2-B33F-FD1A19C2D99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009832" y="1367313"/>
            <a:ext cx="6073775" cy="3986213"/>
          </a:xfrm>
        </p:spPr>
      </p:pic>
      <p:sp>
        <p:nvSpPr>
          <p:cNvPr id="3" name="TextBox 2">
            <a:extLst>
              <a:ext uri="{FF2B5EF4-FFF2-40B4-BE49-F238E27FC236}">
                <a16:creationId xmlns:a16="http://schemas.microsoft.com/office/drawing/2014/main" id="{1DA85129-10FA-42F1-8D3A-0CB7E8E4DA4F}"/>
              </a:ext>
            </a:extLst>
          </p:cNvPr>
          <p:cNvSpPr txBox="1"/>
          <p:nvPr/>
        </p:nvSpPr>
        <p:spPr>
          <a:xfrm>
            <a:off x="5606143" y="5715000"/>
            <a:ext cx="5203372" cy="369332"/>
          </a:xfrm>
          <a:prstGeom prst="rect">
            <a:avLst/>
          </a:prstGeom>
          <a:noFill/>
        </p:spPr>
        <p:txBody>
          <a:bodyPr wrap="square" rtlCol="0">
            <a:spAutoFit/>
          </a:bodyPr>
          <a:lstStyle/>
          <a:p>
            <a:r>
              <a:rPr lang="en-US" dirty="0"/>
              <a:t>You cannot practice quality without taking action.</a:t>
            </a:r>
          </a:p>
        </p:txBody>
      </p:sp>
    </p:spTree>
    <p:extLst>
      <p:ext uri="{BB962C8B-B14F-4D97-AF65-F5344CB8AC3E}">
        <p14:creationId xmlns:p14="http://schemas.microsoft.com/office/powerpoint/2010/main" val="384203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D88F25-C120-4BAA-A008-AF03966BF46F}"/>
              </a:ext>
            </a:extLst>
          </p:cNvPr>
          <p:cNvPicPr>
            <a:picLocks noChangeAspect="1"/>
          </p:cNvPicPr>
          <p:nvPr/>
        </p:nvPicPr>
        <p:blipFill>
          <a:blip r:embed="rId3"/>
          <a:stretch>
            <a:fillRect/>
          </a:stretch>
        </p:blipFill>
        <p:spPr>
          <a:xfrm>
            <a:off x="1510167" y="182256"/>
            <a:ext cx="2595108" cy="3103133"/>
          </a:xfrm>
          <a:prstGeom prst="rect">
            <a:avLst/>
          </a:prstGeom>
        </p:spPr>
      </p:pic>
      <p:pic>
        <p:nvPicPr>
          <p:cNvPr id="6" name="Picture 5">
            <a:extLst>
              <a:ext uri="{FF2B5EF4-FFF2-40B4-BE49-F238E27FC236}">
                <a16:creationId xmlns:a16="http://schemas.microsoft.com/office/drawing/2014/main" id="{B3F1D72D-454C-498F-8EBC-ECE72A96594C}"/>
              </a:ext>
            </a:extLst>
          </p:cNvPr>
          <p:cNvPicPr>
            <a:picLocks noChangeAspect="1"/>
          </p:cNvPicPr>
          <p:nvPr/>
        </p:nvPicPr>
        <p:blipFill>
          <a:blip r:embed="rId4"/>
          <a:stretch>
            <a:fillRect/>
          </a:stretch>
        </p:blipFill>
        <p:spPr>
          <a:xfrm>
            <a:off x="5695699" y="226047"/>
            <a:ext cx="5791702" cy="2365453"/>
          </a:xfrm>
          <a:prstGeom prst="rect">
            <a:avLst/>
          </a:prstGeom>
        </p:spPr>
      </p:pic>
      <p:pic>
        <p:nvPicPr>
          <p:cNvPr id="7" name="Picture 6">
            <a:extLst>
              <a:ext uri="{FF2B5EF4-FFF2-40B4-BE49-F238E27FC236}">
                <a16:creationId xmlns:a16="http://schemas.microsoft.com/office/drawing/2014/main" id="{28714087-7AD2-40AD-8963-E107BDC86F65}"/>
              </a:ext>
            </a:extLst>
          </p:cNvPr>
          <p:cNvPicPr>
            <a:picLocks noChangeAspect="1"/>
          </p:cNvPicPr>
          <p:nvPr/>
        </p:nvPicPr>
        <p:blipFill>
          <a:blip r:embed="rId5"/>
          <a:stretch>
            <a:fillRect/>
          </a:stretch>
        </p:blipFill>
        <p:spPr>
          <a:xfrm>
            <a:off x="4523098" y="2731041"/>
            <a:ext cx="2954027" cy="1042506"/>
          </a:xfrm>
          <a:prstGeom prst="rect">
            <a:avLst/>
          </a:prstGeom>
        </p:spPr>
      </p:pic>
      <p:sp>
        <p:nvSpPr>
          <p:cNvPr id="8" name="TextBox 7">
            <a:extLst>
              <a:ext uri="{FF2B5EF4-FFF2-40B4-BE49-F238E27FC236}">
                <a16:creationId xmlns:a16="http://schemas.microsoft.com/office/drawing/2014/main" id="{AD263E0F-E601-450A-A4C1-4B7380A0C060}"/>
              </a:ext>
            </a:extLst>
          </p:cNvPr>
          <p:cNvSpPr txBox="1"/>
          <p:nvPr/>
        </p:nvSpPr>
        <p:spPr>
          <a:xfrm rot="10322884" flipH="1" flipV="1">
            <a:off x="6923648" y="3643411"/>
            <a:ext cx="4231406" cy="923330"/>
          </a:xfrm>
          <a:prstGeom prst="rect">
            <a:avLst/>
          </a:prstGeom>
          <a:noFill/>
          <a:ln>
            <a:solidFill>
              <a:schemeClr val="tx1"/>
            </a:solidFill>
          </a:ln>
        </p:spPr>
        <p:txBody>
          <a:bodyPr wrap="square" rtlCol="0">
            <a:spAutoFit/>
          </a:bodyPr>
          <a:lstStyle/>
          <a:p>
            <a:r>
              <a:rPr lang="en-US" dirty="0"/>
              <a:t>Money and time spent for training will be ineffective unless inhibitors to good work are removed.  - Deming</a:t>
            </a:r>
          </a:p>
        </p:txBody>
      </p:sp>
      <p:pic>
        <p:nvPicPr>
          <p:cNvPr id="9" name="Picture 8">
            <a:extLst>
              <a:ext uri="{FF2B5EF4-FFF2-40B4-BE49-F238E27FC236}">
                <a16:creationId xmlns:a16="http://schemas.microsoft.com/office/drawing/2014/main" id="{7570D984-3AA8-45E3-8572-40082D2AF62E}"/>
              </a:ext>
            </a:extLst>
          </p:cNvPr>
          <p:cNvPicPr>
            <a:picLocks noChangeAspect="1"/>
          </p:cNvPicPr>
          <p:nvPr/>
        </p:nvPicPr>
        <p:blipFill>
          <a:blip r:embed="rId6"/>
          <a:stretch>
            <a:fillRect/>
          </a:stretch>
        </p:blipFill>
        <p:spPr>
          <a:xfrm>
            <a:off x="388516" y="3355159"/>
            <a:ext cx="4054191" cy="1743607"/>
          </a:xfrm>
          <a:prstGeom prst="rect">
            <a:avLst/>
          </a:prstGeom>
        </p:spPr>
      </p:pic>
      <p:pic>
        <p:nvPicPr>
          <p:cNvPr id="10" name="Picture 9">
            <a:extLst>
              <a:ext uri="{FF2B5EF4-FFF2-40B4-BE49-F238E27FC236}">
                <a16:creationId xmlns:a16="http://schemas.microsoft.com/office/drawing/2014/main" id="{04B6CBB5-56B8-405B-853E-DD63295389D3}"/>
              </a:ext>
            </a:extLst>
          </p:cNvPr>
          <p:cNvPicPr>
            <a:picLocks noChangeAspect="1"/>
          </p:cNvPicPr>
          <p:nvPr/>
        </p:nvPicPr>
        <p:blipFill>
          <a:blip r:embed="rId7"/>
          <a:stretch>
            <a:fillRect/>
          </a:stretch>
        </p:blipFill>
        <p:spPr>
          <a:xfrm>
            <a:off x="1638300" y="5080139"/>
            <a:ext cx="11134454" cy="1194920"/>
          </a:xfrm>
          <a:prstGeom prst="rect">
            <a:avLst/>
          </a:prstGeom>
        </p:spPr>
      </p:pic>
    </p:spTree>
    <p:extLst>
      <p:ext uri="{BB962C8B-B14F-4D97-AF65-F5344CB8AC3E}">
        <p14:creationId xmlns:p14="http://schemas.microsoft.com/office/powerpoint/2010/main" val="77511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FBFF947-0568-41C8-9D1F-B98750138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B146F29-E510-4DB4-B56B-1A876664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43FDA1FA-3541-46E6-83FF-BDDA692BB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961344" y="758952"/>
            <a:ext cx="5542398" cy="3566160"/>
          </a:xfrm>
        </p:spPr>
        <p:txBody>
          <a:bodyPr>
            <a:normAutofit/>
          </a:bodyPr>
          <a:lstStyle/>
          <a:p>
            <a:r>
              <a:rPr lang="en-US" dirty="0">
                <a:solidFill>
                  <a:srgbClr val="FFFFFF"/>
                </a:solidFill>
              </a:rPr>
              <a:t>Grow your Quality Career</a:t>
            </a:r>
          </a:p>
        </p:txBody>
      </p:sp>
      <p:sp>
        <p:nvSpPr>
          <p:cNvPr id="3" name="Subtitle 2"/>
          <p:cNvSpPr>
            <a:spLocks noGrp="1"/>
          </p:cNvSpPr>
          <p:nvPr>
            <p:ph type="subTitle" idx="1"/>
          </p:nvPr>
        </p:nvSpPr>
        <p:spPr>
          <a:xfrm>
            <a:off x="5961343" y="4455620"/>
            <a:ext cx="5542399" cy="1143000"/>
          </a:xfrm>
        </p:spPr>
        <p:txBody>
          <a:bodyPr>
            <a:normAutofit/>
          </a:bodyPr>
          <a:lstStyle/>
          <a:p>
            <a:endParaRPr lang="en-US" dirty="0">
              <a:solidFill>
                <a:schemeClr val="bg2"/>
              </a:solidFill>
            </a:endParaRPr>
          </a:p>
        </p:txBody>
      </p:sp>
      <p:cxnSp>
        <p:nvCxnSpPr>
          <p:cNvPr id="26" name="Straight Connector 25">
            <a:extLst>
              <a:ext uri="{FF2B5EF4-FFF2-40B4-BE49-F238E27FC236}">
                <a16:creationId xmlns:a16="http://schemas.microsoft.com/office/drawing/2014/main" id="{1E6A7830-4B1A-416E-8782-4D0DC1F29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A79E7A0-B9AF-4814-BA50-E9E71EB877BB}"/>
              </a:ext>
            </a:extLst>
          </p:cNvPr>
          <p:cNvSpPr txBox="1"/>
          <p:nvPr/>
        </p:nvSpPr>
        <p:spPr>
          <a:xfrm>
            <a:off x="1150160" y="1647456"/>
            <a:ext cx="3160889" cy="2677656"/>
          </a:xfrm>
          <a:prstGeom prst="rect">
            <a:avLst/>
          </a:prstGeom>
          <a:noFill/>
        </p:spPr>
        <p:txBody>
          <a:bodyPr wrap="square" rtlCol="0">
            <a:spAutoFit/>
          </a:bodyPr>
          <a:lstStyle/>
          <a:p>
            <a:r>
              <a:rPr lang="en-US" sz="2800" dirty="0"/>
              <a:t>Commonly, a quality career begins with a simple interest and it evolves into</a:t>
            </a:r>
            <a:r>
              <a:rPr lang="en-US" dirty="0"/>
              <a:t> </a:t>
            </a:r>
            <a:r>
              <a:rPr lang="en-US" sz="2800" dirty="0"/>
              <a:t>a</a:t>
            </a:r>
            <a:r>
              <a:rPr lang="en-US" dirty="0"/>
              <a:t> </a:t>
            </a:r>
            <a:r>
              <a:rPr lang="en-US" sz="2800" dirty="0"/>
              <a:t>lifelong</a:t>
            </a:r>
            <a:r>
              <a:rPr lang="en-US" dirty="0"/>
              <a:t> </a:t>
            </a:r>
            <a:r>
              <a:rPr lang="en-US" sz="2800" dirty="0"/>
              <a:t>passion.</a:t>
            </a:r>
          </a:p>
        </p:txBody>
      </p:sp>
    </p:spTree>
    <p:extLst>
      <p:ext uri="{BB962C8B-B14F-4D97-AF65-F5344CB8AC3E}">
        <p14:creationId xmlns:p14="http://schemas.microsoft.com/office/powerpoint/2010/main" val="127250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7037-3BEB-446D-BD1D-ED69D6530BEE}"/>
              </a:ext>
            </a:extLst>
          </p:cNvPr>
          <p:cNvSpPr>
            <a:spLocks noGrp="1"/>
          </p:cNvSpPr>
          <p:nvPr>
            <p:ph type="title"/>
          </p:nvPr>
        </p:nvSpPr>
        <p:spPr/>
        <p:txBody>
          <a:bodyPr/>
          <a:lstStyle/>
          <a:p>
            <a:r>
              <a:rPr lang="en-US" dirty="0"/>
              <a:t>Some favorite quotes to inspire.</a:t>
            </a:r>
          </a:p>
        </p:txBody>
      </p:sp>
      <p:sp>
        <p:nvSpPr>
          <p:cNvPr id="4" name="Text Placeholder 3">
            <a:extLst>
              <a:ext uri="{FF2B5EF4-FFF2-40B4-BE49-F238E27FC236}">
                <a16:creationId xmlns:a16="http://schemas.microsoft.com/office/drawing/2014/main" id="{B231F8D8-4E72-4CA8-9FA7-595012FEDE4C}"/>
              </a:ext>
            </a:extLst>
          </p:cNvPr>
          <p:cNvSpPr>
            <a:spLocks noGrp="1"/>
          </p:cNvSpPr>
          <p:nvPr>
            <p:ph type="body" sz="half" idx="2"/>
          </p:nvPr>
        </p:nvSpPr>
        <p:spPr/>
        <p:txBody>
          <a:bodyPr/>
          <a:lstStyle/>
          <a:p>
            <a:endParaRPr lang="en-US"/>
          </a:p>
        </p:txBody>
      </p:sp>
      <p:sp>
        <p:nvSpPr>
          <p:cNvPr id="5" name="Content Placeholder 2">
            <a:extLst>
              <a:ext uri="{FF2B5EF4-FFF2-40B4-BE49-F238E27FC236}">
                <a16:creationId xmlns:a16="http://schemas.microsoft.com/office/drawing/2014/main" id="{641A0D85-47F3-4FD9-8BC2-928A53B948FC}"/>
              </a:ext>
            </a:extLst>
          </p:cNvPr>
          <p:cNvSpPr>
            <a:spLocks noGrp="1"/>
          </p:cNvSpPr>
          <p:nvPr>
            <p:ph idx="1"/>
          </p:nvPr>
        </p:nvSpPr>
        <p:spPr>
          <a:xfrm>
            <a:off x="4256314" y="304800"/>
            <a:ext cx="7249886" cy="5684838"/>
          </a:xfrm>
          <a:solidFill>
            <a:schemeClr val="bg1"/>
          </a:solidFill>
          <a:ln>
            <a:solidFill>
              <a:schemeClr val="tx1"/>
            </a:solidFill>
            <a:miter lim="800000"/>
            <a:headEnd/>
            <a:tailEnd/>
          </a:ln>
        </p:spPr>
        <p:txBody>
          <a:bodyPr>
            <a:normAutofit fontScale="70000" lnSpcReduction="20000"/>
          </a:bodyPr>
          <a:lstStyle/>
          <a:p>
            <a:endParaRPr lang="en-US" altLang="en-US" sz="1600" dirty="0"/>
          </a:p>
          <a:p>
            <a:r>
              <a:rPr lang="en-US" altLang="en-US" sz="1600" dirty="0"/>
              <a:t>Out of clutter, find simplicity, from discord, find harmony, in the middle of difficulty lies opportunity. – Albert Einstein</a:t>
            </a:r>
          </a:p>
          <a:p>
            <a:r>
              <a:rPr lang="en-US" altLang="en-US" sz="1600" dirty="0"/>
              <a:t>In times of change, learners inherit the earth while the learned are adapted for a world that no longer exists. – Eric Hoffer</a:t>
            </a:r>
          </a:p>
          <a:p>
            <a:r>
              <a:rPr lang="en-US" altLang="en-US" sz="1600" dirty="0"/>
              <a:t>You cannot escape the responsibility of tomorrow by evading it today. – Abraham Lincoln</a:t>
            </a:r>
          </a:p>
          <a:p>
            <a:r>
              <a:rPr lang="en-US" altLang="en-US" sz="1600" dirty="0"/>
              <a:t>Persistence is what makes the impossible possible and the possible likely and the likely definite. - Robert Half</a:t>
            </a:r>
          </a:p>
          <a:p>
            <a:r>
              <a:rPr lang="en-US" altLang="en-US" sz="1600" dirty="0"/>
              <a:t>Standardization is not meant to stifle innovation or subvert progress. Quite the opposite, it is intended to remove variation in processes, which can cause failure, poor performance and disagreements or friction between parties. – Dale Gordon Director of Quality Rolls Royce North America</a:t>
            </a:r>
          </a:p>
          <a:p>
            <a:r>
              <a:rPr lang="en-US" altLang="en-US" sz="1600" dirty="0"/>
              <a:t>Coming together is a beginning. Keeping together is progress. Working together is success. --Henry Ford</a:t>
            </a:r>
          </a:p>
          <a:p>
            <a:r>
              <a:rPr lang="en-US" altLang="en-US" sz="1600" dirty="0"/>
              <a:t>Never doubt that a small group of thoughtful, committed citizens can change the world; Indeed, that is the only thing that ever has. Margaret Mead</a:t>
            </a:r>
          </a:p>
          <a:p>
            <a:r>
              <a:rPr lang="en-US" altLang="en-US" sz="1600" dirty="0"/>
              <a:t>Success is never final; failure is never fatal. It’s courage that counts. – Coach John Wooden</a:t>
            </a:r>
          </a:p>
          <a:p>
            <a:r>
              <a:rPr lang="en-US" altLang="en-US" sz="1600" dirty="0"/>
              <a:t>Courage is being scared to death, but saddling up anyway. – John Wayne</a:t>
            </a:r>
          </a:p>
          <a:p>
            <a:r>
              <a:rPr lang="en-US" altLang="en-US" sz="1600" dirty="0"/>
              <a:t>Good is the enemy of great. – Jim Collins</a:t>
            </a:r>
          </a:p>
          <a:p>
            <a:r>
              <a:rPr lang="en-US" altLang="en-US" sz="1600" dirty="0"/>
              <a:t>Always ask what went wrong, not who. – Anonymous</a:t>
            </a:r>
          </a:p>
          <a:p>
            <a:r>
              <a:rPr lang="en-US" altLang="en-US" sz="1600" dirty="0"/>
              <a:t>Pity isn’t for me and every trail has puddles. – Anonymous</a:t>
            </a:r>
          </a:p>
          <a:p>
            <a:r>
              <a:rPr lang="en-US" altLang="en-US" sz="1600" dirty="0"/>
              <a:t>The illiterate of the future are not those who cannot read and write, but those who cannot learn, unlearn and relearn. – Alvin Toffler</a:t>
            </a:r>
          </a:p>
          <a:p>
            <a:r>
              <a:rPr lang="en-US" altLang="en-US" sz="1600" dirty="0"/>
              <a:t>If you don’t have time to do it right, when will you have time to do it over?- John Wooden</a:t>
            </a:r>
          </a:p>
          <a:p>
            <a:r>
              <a:rPr lang="en-US" altLang="en-US" sz="1600" dirty="0">
                <a:cs typeface="Times New Roman" panose="02020603050405020304" pitchFamily="18" charset="0"/>
              </a:rPr>
              <a:t>Quality is about always improving to be your best; begin with yourself. - Gail Hammer</a:t>
            </a:r>
          </a:p>
          <a:p>
            <a:r>
              <a:rPr lang="en-US" altLang="en-US" sz="1600" dirty="0">
                <a:cs typeface="Times New Roman" panose="02020603050405020304" pitchFamily="18" charset="0"/>
              </a:rPr>
              <a:t>Are we doing the right things? Are we doing things right? Quality is the connectivity between the two. - Gail Hammer</a:t>
            </a:r>
          </a:p>
          <a:p>
            <a:endParaRPr lang="en-US" altLang="en-US" sz="1600" dirty="0"/>
          </a:p>
          <a:p>
            <a:endParaRPr lang="en-US" altLang="en-US" sz="1600" dirty="0"/>
          </a:p>
        </p:txBody>
      </p:sp>
    </p:spTree>
    <p:extLst>
      <p:ext uri="{BB962C8B-B14F-4D97-AF65-F5344CB8AC3E}">
        <p14:creationId xmlns:p14="http://schemas.microsoft.com/office/powerpoint/2010/main" val="135765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7A0A80-64B9-4B0B-93B3-1D090511A8C6}"/>
              </a:ext>
            </a:extLst>
          </p:cNvPr>
          <p:cNvSpPr>
            <a:spLocks noGrp="1"/>
          </p:cNvSpPr>
          <p:nvPr>
            <p:ph type="title"/>
          </p:nvPr>
        </p:nvSpPr>
        <p:spPr/>
        <p:txBody>
          <a:bodyPr>
            <a:normAutofit/>
          </a:bodyPr>
          <a:lstStyle/>
          <a:p>
            <a:r>
              <a:rPr lang="en-US" sz="4000" dirty="0"/>
              <a:t>Many opportunities to practice Quality</a:t>
            </a:r>
          </a:p>
        </p:txBody>
      </p:sp>
      <p:sp>
        <p:nvSpPr>
          <p:cNvPr id="7" name="Content Placeholder 2">
            <a:extLst>
              <a:ext uri="{FF2B5EF4-FFF2-40B4-BE49-F238E27FC236}">
                <a16:creationId xmlns:a16="http://schemas.microsoft.com/office/drawing/2014/main" id="{73A5FC6B-4AF5-4640-8FF2-B44D967CCE83}"/>
              </a:ext>
            </a:extLst>
          </p:cNvPr>
          <p:cNvSpPr>
            <a:spLocks noGrp="1"/>
          </p:cNvSpPr>
          <p:nvPr>
            <p:ph sz="half" idx="1"/>
          </p:nvPr>
        </p:nvSpPr>
        <p:spPr>
          <a:xfrm>
            <a:off x="1096963" y="1846263"/>
            <a:ext cx="4938712" cy="4022725"/>
          </a:xfrm>
          <a:solidFill>
            <a:schemeClr val="bg1"/>
          </a:solidFill>
          <a:ln>
            <a:solidFill>
              <a:schemeClr val="tx1"/>
            </a:solidFill>
            <a:miter lim="800000"/>
            <a:headEnd/>
            <a:tailEnd/>
          </a:ln>
        </p:spPr>
        <p:txBody>
          <a:bodyPr/>
          <a:lstStyle/>
          <a:p>
            <a:r>
              <a:rPr lang="en-US" altLang="en-US" sz="2400" dirty="0"/>
              <a:t>Analysts</a:t>
            </a:r>
          </a:p>
          <a:p>
            <a:r>
              <a:rPr lang="en-US" altLang="en-US" sz="2400" dirty="0"/>
              <a:t>Auditors of all types</a:t>
            </a:r>
          </a:p>
          <a:p>
            <a:r>
              <a:rPr lang="en-US" altLang="en-US" sz="2400" dirty="0"/>
              <a:t>Certified Suppliers</a:t>
            </a:r>
          </a:p>
          <a:p>
            <a:r>
              <a:rPr lang="en-US" altLang="en-US" sz="2400" dirty="0"/>
              <a:t>Process Improvement Specialists</a:t>
            </a:r>
          </a:p>
          <a:p>
            <a:r>
              <a:rPr lang="en-US" altLang="en-US" sz="2400" dirty="0"/>
              <a:t>Process Engineers</a:t>
            </a:r>
          </a:p>
          <a:p>
            <a:r>
              <a:rPr lang="en-US" altLang="en-US" sz="2400" dirty="0"/>
              <a:t>Inspectors</a:t>
            </a:r>
          </a:p>
          <a:p>
            <a:endParaRPr lang="en-US" altLang="en-US" dirty="0"/>
          </a:p>
          <a:p>
            <a:endParaRPr lang="en-US" altLang="en-US" dirty="0"/>
          </a:p>
          <a:p>
            <a:endParaRPr lang="en-US" altLang="en-US" dirty="0"/>
          </a:p>
        </p:txBody>
      </p:sp>
      <p:sp>
        <p:nvSpPr>
          <p:cNvPr id="8" name="Content Placeholder 3">
            <a:extLst>
              <a:ext uri="{FF2B5EF4-FFF2-40B4-BE49-F238E27FC236}">
                <a16:creationId xmlns:a16="http://schemas.microsoft.com/office/drawing/2014/main" id="{87E4121E-C84D-4061-BEAC-2C5E4393D7DC}"/>
              </a:ext>
            </a:extLst>
          </p:cNvPr>
          <p:cNvSpPr>
            <a:spLocks noGrp="1"/>
          </p:cNvSpPr>
          <p:nvPr>
            <p:ph sz="half" idx="2"/>
          </p:nvPr>
        </p:nvSpPr>
        <p:spPr>
          <a:xfrm>
            <a:off x="6218238" y="1846263"/>
            <a:ext cx="4937125" cy="4022725"/>
          </a:xfrm>
          <a:solidFill>
            <a:schemeClr val="bg1"/>
          </a:solidFill>
          <a:ln>
            <a:solidFill>
              <a:schemeClr val="tx1"/>
            </a:solidFill>
            <a:miter lim="800000"/>
            <a:headEnd/>
            <a:tailEnd/>
          </a:ln>
        </p:spPr>
        <p:txBody>
          <a:bodyPr/>
          <a:lstStyle/>
          <a:p>
            <a:r>
              <a:rPr lang="en-US" altLang="en-US" sz="2400" dirty="0"/>
              <a:t>Project Managers</a:t>
            </a:r>
          </a:p>
          <a:p>
            <a:r>
              <a:rPr lang="en-US" altLang="en-US" sz="2400" dirty="0"/>
              <a:t>Quality Directors</a:t>
            </a:r>
          </a:p>
          <a:p>
            <a:r>
              <a:rPr lang="en-US" altLang="en-US" sz="2400" dirty="0"/>
              <a:t>Quality Consultants</a:t>
            </a:r>
          </a:p>
          <a:p>
            <a:r>
              <a:rPr lang="en-US" altLang="en-US" sz="2400" dirty="0"/>
              <a:t>Quality Leaders</a:t>
            </a:r>
          </a:p>
          <a:p>
            <a:r>
              <a:rPr lang="en-US" altLang="en-US" sz="2400" dirty="0"/>
              <a:t>Quality Trainers</a:t>
            </a:r>
          </a:p>
          <a:p>
            <a:r>
              <a:rPr lang="en-US" altLang="en-US" sz="2400" dirty="0"/>
              <a:t>Reliability Managers</a:t>
            </a:r>
          </a:p>
          <a:p>
            <a:r>
              <a:rPr lang="en-US" altLang="en-US" sz="2400" dirty="0"/>
              <a:t>Risk Managers</a:t>
            </a:r>
          </a:p>
          <a:p>
            <a:endParaRPr lang="en-US" altLang="en-US" dirty="0"/>
          </a:p>
        </p:txBody>
      </p:sp>
    </p:spTree>
    <p:extLst>
      <p:ext uri="{BB962C8B-B14F-4D97-AF65-F5344CB8AC3E}">
        <p14:creationId xmlns:p14="http://schemas.microsoft.com/office/powerpoint/2010/main" val="92910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1E2D-4E39-46DE-BF37-AE78866033E4}"/>
              </a:ext>
            </a:extLst>
          </p:cNvPr>
          <p:cNvSpPr>
            <a:spLocks noGrp="1"/>
          </p:cNvSpPr>
          <p:nvPr>
            <p:ph type="title"/>
          </p:nvPr>
        </p:nvSpPr>
        <p:spPr/>
        <p:txBody>
          <a:bodyPr/>
          <a:lstStyle/>
          <a:p>
            <a:r>
              <a:rPr lang="en-US" dirty="0"/>
              <a:t>Education in Quality</a:t>
            </a:r>
          </a:p>
        </p:txBody>
      </p:sp>
      <p:graphicFrame>
        <p:nvGraphicFramePr>
          <p:cNvPr id="6" name="Content Placeholder 2">
            <a:extLst>
              <a:ext uri="{FF2B5EF4-FFF2-40B4-BE49-F238E27FC236}">
                <a16:creationId xmlns:a16="http://schemas.microsoft.com/office/drawing/2014/main" id="{48C3D292-905B-548E-CFC9-C843136B635C}"/>
              </a:ext>
            </a:extLst>
          </p:cNvPr>
          <p:cNvGraphicFramePr>
            <a:graphicFrameLocks noGrp="1"/>
          </p:cNvGraphicFramePr>
          <p:nvPr>
            <p:ph idx="1"/>
            <p:extLst>
              <p:ext uri="{D42A27DB-BD31-4B8C-83A1-F6EECF244321}">
                <p14:modId xmlns:p14="http://schemas.microsoft.com/office/powerpoint/2010/main" val="3044086147"/>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49DBD53-886C-4B76-BBBC-A065A204164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73696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063983-01BC-462E-A3D0-41DC55B711E8}"/>
              </a:ext>
            </a:extLst>
          </p:cNvPr>
          <p:cNvPicPr>
            <a:picLocks noChangeAspect="1"/>
          </p:cNvPicPr>
          <p:nvPr/>
        </p:nvPicPr>
        <p:blipFill>
          <a:blip r:embed="rId3"/>
          <a:stretch>
            <a:fillRect/>
          </a:stretch>
        </p:blipFill>
        <p:spPr>
          <a:xfrm>
            <a:off x="1966515" y="161365"/>
            <a:ext cx="7989781" cy="6172200"/>
          </a:xfrm>
          <a:prstGeom prst="rect">
            <a:avLst/>
          </a:prstGeom>
        </p:spPr>
      </p:pic>
      <p:sp>
        <p:nvSpPr>
          <p:cNvPr id="5" name="TextBox 4">
            <a:extLst>
              <a:ext uri="{FF2B5EF4-FFF2-40B4-BE49-F238E27FC236}">
                <a16:creationId xmlns:a16="http://schemas.microsoft.com/office/drawing/2014/main" id="{5923D74E-C8EB-4324-B195-E0782DC477E4}"/>
              </a:ext>
            </a:extLst>
          </p:cNvPr>
          <p:cNvSpPr txBox="1"/>
          <p:nvPr/>
        </p:nvSpPr>
        <p:spPr>
          <a:xfrm>
            <a:off x="361244" y="745067"/>
            <a:ext cx="993423" cy="646331"/>
          </a:xfrm>
          <a:prstGeom prst="rect">
            <a:avLst/>
          </a:prstGeom>
          <a:solidFill>
            <a:schemeClr val="accent1">
              <a:lumMod val="20000"/>
              <a:lumOff val="80000"/>
            </a:schemeClr>
          </a:solidFill>
        </p:spPr>
        <p:txBody>
          <a:bodyPr wrap="square" rtlCol="0">
            <a:spAutoFit/>
          </a:bodyPr>
          <a:lstStyle/>
          <a:p>
            <a:r>
              <a:rPr lang="en-US" dirty="0"/>
              <a:t>In New Mexico</a:t>
            </a:r>
          </a:p>
        </p:txBody>
      </p:sp>
    </p:spTree>
    <p:extLst>
      <p:ext uri="{BB962C8B-B14F-4D97-AF65-F5344CB8AC3E}">
        <p14:creationId xmlns:p14="http://schemas.microsoft.com/office/powerpoint/2010/main" val="97975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408F-2020-47AB-811A-3982F18D4EAA}"/>
              </a:ext>
            </a:extLst>
          </p:cNvPr>
          <p:cNvSpPr>
            <a:spLocks noGrp="1"/>
          </p:cNvSpPr>
          <p:nvPr>
            <p:ph type="title"/>
          </p:nvPr>
        </p:nvSpPr>
        <p:spPr>
          <a:xfrm>
            <a:off x="1591732" y="286604"/>
            <a:ext cx="9563947" cy="1063226"/>
          </a:xfrm>
        </p:spPr>
        <p:txBody>
          <a:bodyPr>
            <a:normAutofit/>
          </a:bodyPr>
          <a:lstStyle/>
          <a:p>
            <a:r>
              <a:rPr lang="en-US" sz="3600" dirty="0"/>
              <a:t>ASQ offers18 Opportunities to become Certified</a:t>
            </a:r>
          </a:p>
        </p:txBody>
      </p:sp>
      <p:sp>
        <p:nvSpPr>
          <p:cNvPr id="3" name="Content Placeholder 2">
            <a:extLst>
              <a:ext uri="{FF2B5EF4-FFF2-40B4-BE49-F238E27FC236}">
                <a16:creationId xmlns:a16="http://schemas.microsoft.com/office/drawing/2014/main" id="{7F82BBB0-B566-4D23-ABB9-5B1E0B43D0F8}"/>
              </a:ext>
            </a:extLst>
          </p:cNvPr>
          <p:cNvSpPr>
            <a:spLocks noGrp="1"/>
          </p:cNvSpPr>
          <p:nvPr>
            <p:ph sz="half" idx="1"/>
          </p:nvPr>
        </p:nvSpPr>
        <p:spPr>
          <a:ln>
            <a:solidFill>
              <a:schemeClr val="accent2"/>
            </a:solidFill>
          </a:ln>
        </p:spPr>
        <p:txBody>
          <a:bodyPr/>
          <a:lstStyle/>
          <a:p>
            <a:r>
              <a:rPr lang="en-US" dirty="0"/>
              <a:t>Calibration Technician</a:t>
            </a:r>
          </a:p>
          <a:p>
            <a:r>
              <a:rPr lang="en-US" dirty="0"/>
              <a:t>Manager of Quality and Organizational Excellence</a:t>
            </a:r>
          </a:p>
          <a:p>
            <a:r>
              <a:rPr lang="en-US" dirty="0"/>
              <a:t>Supplier Quality Professional</a:t>
            </a:r>
          </a:p>
          <a:p>
            <a:r>
              <a:rPr lang="en-US" dirty="0"/>
              <a:t>Quality Improvement Associate</a:t>
            </a:r>
          </a:p>
          <a:p>
            <a:r>
              <a:rPr lang="en-US" dirty="0"/>
              <a:t>Quality Inspector</a:t>
            </a:r>
          </a:p>
          <a:p>
            <a:r>
              <a:rPr lang="en-US" dirty="0"/>
              <a:t>Quality Process Analyst</a:t>
            </a:r>
          </a:p>
          <a:p>
            <a:r>
              <a:rPr lang="en-US" dirty="0"/>
              <a:t>Quality Technician</a:t>
            </a:r>
          </a:p>
        </p:txBody>
      </p:sp>
      <p:sp>
        <p:nvSpPr>
          <p:cNvPr id="4" name="Content Placeholder 3">
            <a:extLst>
              <a:ext uri="{FF2B5EF4-FFF2-40B4-BE49-F238E27FC236}">
                <a16:creationId xmlns:a16="http://schemas.microsoft.com/office/drawing/2014/main" id="{6ED44908-B6EA-48BB-ABB6-6EC01D594060}"/>
              </a:ext>
            </a:extLst>
          </p:cNvPr>
          <p:cNvSpPr>
            <a:spLocks noGrp="1"/>
          </p:cNvSpPr>
          <p:nvPr>
            <p:ph sz="half" idx="2"/>
          </p:nvPr>
        </p:nvSpPr>
        <p:spPr>
          <a:ln>
            <a:solidFill>
              <a:schemeClr val="accent2"/>
            </a:solidFill>
          </a:ln>
        </p:spPr>
        <p:txBody>
          <a:bodyPr/>
          <a:lstStyle/>
          <a:p>
            <a:r>
              <a:rPr lang="en-US" dirty="0"/>
              <a:t>Food Safety and Quality Auditor</a:t>
            </a:r>
          </a:p>
          <a:p>
            <a:r>
              <a:rPr lang="en-US" dirty="0"/>
              <a:t>Medical Device Auditor</a:t>
            </a:r>
          </a:p>
          <a:p>
            <a:r>
              <a:rPr lang="en-US" dirty="0"/>
              <a:t>Pharmaceutical GMP Professional</a:t>
            </a:r>
          </a:p>
          <a:p>
            <a:r>
              <a:rPr lang="en-US" dirty="0"/>
              <a:t>Quality Auditor</a:t>
            </a:r>
          </a:p>
          <a:p>
            <a:r>
              <a:rPr lang="en-US" dirty="0"/>
              <a:t>Quality Engineer</a:t>
            </a:r>
          </a:p>
          <a:p>
            <a:r>
              <a:rPr lang="en-US" dirty="0"/>
              <a:t>Reliability Engineer</a:t>
            </a:r>
          </a:p>
          <a:p>
            <a:r>
              <a:rPr lang="en-US" dirty="0"/>
              <a:t>Software Quality Engineer</a:t>
            </a:r>
          </a:p>
          <a:p>
            <a:r>
              <a:rPr lang="en-US" dirty="0"/>
              <a:t>Six Sigma: Master Black Belt, Black Belt, Green Belt, Yellow Belt</a:t>
            </a:r>
          </a:p>
        </p:txBody>
      </p:sp>
      <p:sp>
        <p:nvSpPr>
          <p:cNvPr id="5" name="TextBox 4">
            <a:extLst>
              <a:ext uri="{FF2B5EF4-FFF2-40B4-BE49-F238E27FC236}">
                <a16:creationId xmlns:a16="http://schemas.microsoft.com/office/drawing/2014/main" id="{4017B0BE-089C-4556-9CF9-3954ACB39B88}"/>
              </a:ext>
            </a:extLst>
          </p:cNvPr>
          <p:cNvSpPr txBox="1"/>
          <p:nvPr/>
        </p:nvSpPr>
        <p:spPr>
          <a:xfrm>
            <a:off x="474133" y="406400"/>
            <a:ext cx="959556" cy="646331"/>
          </a:xfrm>
          <a:prstGeom prst="rect">
            <a:avLst/>
          </a:prstGeom>
          <a:solidFill>
            <a:schemeClr val="accent1">
              <a:lumMod val="20000"/>
              <a:lumOff val="80000"/>
            </a:schemeClr>
          </a:solidFill>
        </p:spPr>
        <p:txBody>
          <a:bodyPr wrap="square" rtlCol="0">
            <a:spAutoFit/>
          </a:bodyPr>
          <a:lstStyle/>
          <a:p>
            <a:r>
              <a:rPr lang="en-US" dirty="0"/>
              <a:t>In the country</a:t>
            </a:r>
          </a:p>
        </p:txBody>
      </p:sp>
    </p:spTree>
    <p:extLst>
      <p:ext uri="{BB962C8B-B14F-4D97-AF65-F5344CB8AC3E}">
        <p14:creationId xmlns:p14="http://schemas.microsoft.com/office/powerpoint/2010/main" val="381174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2077-C4A4-41B4-9A3E-7E1BC06B058E}"/>
              </a:ext>
            </a:extLst>
          </p:cNvPr>
          <p:cNvSpPr>
            <a:spLocks noGrp="1"/>
          </p:cNvSpPr>
          <p:nvPr>
            <p:ph type="title"/>
          </p:nvPr>
        </p:nvSpPr>
        <p:spPr>
          <a:xfrm>
            <a:off x="1648178" y="446316"/>
            <a:ext cx="9477022" cy="1650274"/>
          </a:xfrm>
        </p:spPr>
        <p:txBody>
          <a:bodyPr>
            <a:normAutofit fontScale="90000"/>
          </a:bodyPr>
          <a:lstStyle/>
          <a:p>
            <a:r>
              <a:rPr lang="en-US" sz="3600" dirty="0"/>
              <a:t>International Organization For Standardization</a:t>
            </a:r>
            <a:br>
              <a:rPr lang="en-US" sz="3600" dirty="0"/>
            </a:br>
            <a:br>
              <a:rPr lang="en-US" sz="3600" dirty="0"/>
            </a:br>
            <a:r>
              <a:rPr lang="en-US" sz="2700" dirty="0"/>
              <a:t>Offers Numerous Certifications with Unlimited Opportunities!</a:t>
            </a:r>
            <a:br>
              <a:rPr lang="en-US" sz="2700" dirty="0"/>
            </a:br>
            <a:endParaRPr lang="en-US" sz="2700" dirty="0"/>
          </a:p>
        </p:txBody>
      </p:sp>
      <p:sp>
        <p:nvSpPr>
          <p:cNvPr id="3" name="Content Placeholder 2">
            <a:extLst>
              <a:ext uri="{FF2B5EF4-FFF2-40B4-BE49-F238E27FC236}">
                <a16:creationId xmlns:a16="http://schemas.microsoft.com/office/drawing/2014/main" id="{E63FDE48-671F-436A-B735-9C1C5429FF9E}"/>
              </a:ext>
            </a:extLst>
          </p:cNvPr>
          <p:cNvSpPr>
            <a:spLocks noGrp="1"/>
          </p:cNvSpPr>
          <p:nvPr>
            <p:ph sz="half" idx="1"/>
          </p:nvPr>
        </p:nvSpPr>
        <p:spPr>
          <a:xfrm>
            <a:off x="1097277" y="1845734"/>
            <a:ext cx="6392093" cy="3586237"/>
          </a:xfrm>
        </p:spPr>
        <p:txBody>
          <a:bodyPr/>
          <a:lstStyle/>
          <a:p>
            <a:pPr>
              <a:spcBef>
                <a:spcPts val="0"/>
              </a:spcBef>
            </a:pPr>
            <a:endParaRPr lang="en-US" dirty="0"/>
          </a:p>
          <a:p>
            <a:pPr>
              <a:spcBef>
                <a:spcPts val="0"/>
              </a:spcBef>
            </a:pPr>
            <a:r>
              <a:rPr lang="en-US" dirty="0"/>
              <a:t>ISO 9001:2015 Certified</a:t>
            </a:r>
          </a:p>
          <a:p>
            <a:pPr>
              <a:spcBef>
                <a:spcPts val="0"/>
              </a:spcBef>
            </a:pPr>
            <a:r>
              <a:rPr lang="en-US" dirty="0"/>
              <a:t>Quality Management Systems</a:t>
            </a:r>
          </a:p>
          <a:p>
            <a:pPr>
              <a:spcBef>
                <a:spcPts val="0"/>
              </a:spcBef>
            </a:pPr>
            <a:endParaRPr lang="en-US" dirty="0"/>
          </a:p>
          <a:p>
            <a:pPr>
              <a:spcBef>
                <a:spcPts val="0"/>
              </a:spcBef>
            </a:pPr>
            <a:r>
              <a:rPr lang="en-US" dirty="0"/>
              <a:t>ISO 14001:2015 Certified</a:t>
            </a:r>
          </a:p>
          <a:p>
            <a:pPr>
              <a:spcBef>
                <a:spcPts val="0"/>
              </a:spcBef>
            </a:pPr>
            <a:r>
              <a:rPr lang="en-US" dirty="0"/>
              <a:t>Environmental Management Systems</a:t>
            </a:r>
          </a:p>
          <a:p>
            <a:pPr>
              <a:spcBef>
                <a:spcPts val="0"/>
              </a:spcBef>
            </a:pPr>
            <a:endParaRPr lang="en-US" dirty="0"/>
          </a:p>
          <a:p>
            <a:pPr>
              <a:spcBef>
                <a:spcPts val="0"/>
              </a:spcBef>
            </a:pPr>
            <a:r>
              <a:rPr lang="en-US" dirty="0"/>
              <a:t>ISO/IEC 27001:2013 Certified </a:t>
            </a:r>
          </a:p>
          <a:p>
            <a:pPr>
              <a:spcBef>
                <a:spcPts val="0"/>
              </a:spcBef>
            </a:pPr>
            <a:r>
              <a:rPr lang="en-US" dirty="0"/>
              <a:t>Information Technology</a:t>
            </a:r>
          </a:p>
          <a:p>
            <a:endParaRPr lang="en-US" dirty="0"/>
          </a:p>
        </p:txBody>
      </p:sp>
      <p:sp>
        <p:nvSpPr>
          <p:cNvPr id="4" name="Content Placeholder 3">
            <a:extLst>
              <a:ext uri="{FF2B5EF4-FFF2-40B4-BE49-F238E27FC236}">
                <a16:creationId xmlns:a16="http://schemas.microsoft.com/office/drawing/2014/main" id="{C1CAAAD5-48EF-45F4-9359-19D6FBB528F6}"/>
              </a:ext>
            </a:extLst>
          </p:cNvPr>
          <p:cNvSpPr>
            <a:spLocks noGrp="1"/>
          </p:cNvSpPr>
          <p:nvPr>
            <p:ph sz="half" idx="2"/>
          </p:nvPr>
        </p:nvSpPr>
        <p:spPr>
          <a:xfrm>
            <a:off x="6814455" y="2813715"/>
            <a:ext cx="4082143" cy="1650274"/>
          </a:xfrm>
        </p:spPr>
        <p:txBody>
          <a:bodyPr/>
          <a:lstStyle/>
          <a:p>
            <a:r>
              <a:rPr lang="en-US" dirty="0">
                <a:hlinkClick r:id="rId3"/>
              </a:rPr>
              <a:t>https://www.iso.org/standards.html</a:t>
            </a:r>
            <a:endParaRPr lang="en-US" dirty="0"/>
          </a:p>
          <a:p>
            <a:endParaRPr lang="en-US" dirty="0"/>
          </a:p>
          <a:p>
            <a:r>
              <a:rPr lang="en-US" dirty="0"/>
              <a:t>2 minute video</a:t>
            </a:r>
          </a:p>
        </p:txBody>
      </p:sp>
      <p:sp>
        <p:nvSpPr>
          <p:cNvPr id="5" name="TextBox 4">
            <a:extLst>
              <a:ext uri="{FF2B5EF4-FFF2-40B4-BE49-F238E27FC236}">
                <a16:creationId xmlns:a16="http://schemas.microsoft.com/office/drawing/2014/main" id="{BC41ACB5-B03E-4A5E-BBFE-3938B4511127}"/>
              </a:ext>
            </a:extLst>
          </p:cNvPr>
          <p:cNvSpPr txBox="1"/>
          <p:nvPr/>
        </p:nvSpPr>
        <p:spPr>
          <a:xfrm>
            <a:off x="519289" y="446316"/>
            <a:ext cx="790222" cy="646331"/>
          </a:xfrm>
          <a:prstGeom prst="rect">
            <a:avLst/>
          </a:prstGeom>
          <a:solidFill>
            <a:schemeClr val="accent1">
              <a:lumMod val="20000"/>
              <a:lumOff val="80000"/>
            </a:schemeClr>
          </a:solidFill>
        </p:spPr>
        <p:txBody>
          <a:bodyPr wrap="square" rtlCol="0">
            <a:spAutoFit/>
          </a:bodyPr>
          <a:lstStyle/>
          <a:p>
            <a:r>
              <a:rPr lang="en-US" dirty="0"/>
              <a:t>In the world</a:t>
            </a:r>
          </a:p>
        </p:txBody>
      </p:sp>
    </p:spTree>
    <p:extLst>
      <p:ext uri="{BB962C8B-B14F-4D97-AF65-F5344CB8AC3E}">
        <p14:creationId xmlns:p14="http://schemas.microsoft.com/office/powerpoint/2010/main" val="374764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F9733F-9A19-428C-A731-A68A4481D694}"/>
              </a:ext>
            </a:extLst>
          </p:cNvPr>
          <p:cNvPicPr>
            <a:picLocks noChangeAspect="1"/>
          </p:cNvPicPr>
          <p:nvPr/>
        </p:nvPicPr>
        <p:blipFill>
          <a:blip r:embed="rId3"/>
          <a:stretch>
            <a:fillRect/>
          </a:stretch>
        </p:blipFill>
        <p:spPr>
          <a:xfrm>
            <a:off x="4631180" y="0"/>
            <a:ext cx="5901439" cy="4511431"/>
          </a:xfrm>
          <a:prstGeom prst="rect">
            <a:avLst/>
          </a:prstGeom>
        </p:spPr>
      </p:pic>
      <p:pic>
        <p:nvPicPr>
          <p:cNvPr id="5" name="Picture 4">
            <a:extLst>
              <a:ext uri="{FF2B5EF4-FFF2-40B4-BE49-F238E27FC236}">
                <a16:creationId xmlns:a16="http://schemas.microsoft.com/office/drawing/2014/main" id="{2857ED9C-AEBF-4313-84E6-F1CA915E7270}"/>
              </a:ext>
            </a:extLst>
          </p:cNvPr>
          <p:cNvPicPr>
            <a:picLocks noChangeAspect="1"/>
          </p:cNvPicPr>
          <p:nvPr/>
        </p:nvPicPr>
        <p:blipFill>
          <a:blip r:embed="rId4"/>
          <a:stretch>
            <a:fillRect/>
          </a:stretch>
        </p:blipFill>
        <p:spPr>
          <a:xfrm>
            <a:off x="1258655" y="3084470"/>
            <a:ext cx="3883489" cy="3109229"/>
          </a:xfrm>
          <a:prstGeom prst="rect">
            <a:avLst/>
          </a:prstGeom>
        </p:spPr>
      </p:pic>
      <p:pic>
        <p:nvPicPr>
          <p:cNvPr id="6" name="Picture 5">
            <a:extLst>
              <a:ext uri="{FF2B5EF4-FFF2-40B4-BE49-F238E27FC236}">
                <a16:creationId xmlns:a16="http://schemas.microsoft.com/office/drawing/2014/main" id="{EB88D409-DE6B-49DE-B097-D8A4581FBE4D}"/>
              </a:ext>
            </a:extLst>
          </p:cNvPr>
          <p:cNvPicPr>
            <a:picLocks noChangeAspect="1"/>
          </p:cNvPicPr>
          <p:nvPr/>
        </p:nvPicPr>
        <p:blipFill>
          <a:blip r:embed="rId5"/>
          <a:stretch>
            <a:fillRect/>
          </a:stretch>
        </p:blipFill>
        <p:spPr>
          <a:xfrm>
            <a:off x="9209672" y="4212327"/>
            <a:ext cx="2645893" cy="1981372"/>
          </a:xfrm>
          <a:prstGeom prst="rect">
            <a:avLst/>
          </a:prstGeom>
        </p:spPr>
      </p:pic>
      <p:sp>
        <p:nvSpPr>
          <p:cNvPr id="7" name="TextBox 6">
            <a:extLst>
              <a:ext uri="{FF2B5EF4-FFF2-40B4-BE49-F238E27FC236}">
                <a16:creationId xmlns:a16="http://schemas.microsoft.com/office/drawing/2014/main" id="{7B8BEAC7-CF7F-4C05-910C-E743497CB9D2}"/>
              </a:ext>
            </a:extLst>
          </p:cNvPr>
          <p:cNvSpPr txBox="1"/>
          <p:nvPr/>
        </p:nvSpPr>
        <p:spPr>
          <a:xfrm>
            <a:off x="469782" y="398477"/>
            <a:ext cx="2986482" cy="3477875"/>
          </a:xfrm>
          <a:prstGeom prst="rect">
            <a:avLst/>
          </a:prstGeom>
          <a:noFill/>
        </p:spPr>
        <p:txBody>
          <a:bodyPr wrap="square" rtlCol="0">
            <a:spAutoFit/>
          </a:bodyPr>
          <a:lstStyle/>
          <a:p>
            <a:r>
              <a:rPr lang="en-US" sz="2000" dirty="0"/>
              <a:t>Performance Excellence</a:t>
            </a:r>
          </a:p>
          <a:p>
            <a:r>
              <a:rPr lang="en-US" sz="2000" dirty="0"/>
              <a:t> = The Long View</a:t>
            </a:r>
          </a:p>
          <a:p>
            <a:pPr lvl="1"/>
            <a:r>
              <a:rPr lang="en-US" dirty="0"/>
              <a:t>Prepare soil</a:t>
            </a:r>
          </a:p>
          <a:p>
            <a:pPr lvl="1"/>
            <a:r>
              <a:rPr lang="en-US" dirty="0"/>
              <a:t>Plant seeds</a:t>
            </a:r>
          </a:p>
          <a:p>
            <a:pPr lvl="1"/>
            <a:r>
              <a:rPr lang="en-US" dirty="0"/>
              <a:t>Manage the project</a:t>
            </a:r>
          </a:p>
          <a:p>
            <a:pPr lvl="1"/>
            <a:r>
              <a:rPr lang="en-US" dirty="0"/>
              <a:t>Nutrients, Water, Bees</a:t>
            </a:r>
          </a:p>
          <a:p>
            <a:pPr lvl="1"/>
            <a:r>
              <a:rPr lang="en-US" dirty="0"/>
              <a:t>Bug Control</a:t>
            </a:r>
          </a:p>
          <a:p>
            <a:pPr lvl="1"/>
            <a:r>
              <a:rPr lang="en-US" dirty="0"/>
              <a:t>Sunshine, Warmth</a:t>
            </a:r>
          </a:p>
          <a:p>
            <a:pPr lvl="1"/>
            <a:r>
              <a:rPr lang="en-US" dirty="0"/>
              <a:t>Pruning, Picking</a:t>
            </a:r>
          </a:p>
          <a:p>
            <a:pPr lvl="1"/>
            <a:r>
              <a:rPr lang="en-US" dirty="0"/>
              <a:t>Sharing, Eating</a:t>
            </a:r>
          </a:p>
          <a:p>
            <a:pPr lvl="1"/>
            <a:r>
              <a:rPr lang="en-US" dirty="0"/>
              <a:t>Output</a:t>
            </a:r>
          </a:p>
          <a:p>
            <a:endParaRPr lang="en-US" dirty="0"/>
          </a:p>
        </p:txBody>
      </p:sp>
    </p:spTree>
    <p:extLst>
      <p:ext uri="{BB962C8B-B14F-4D97-AF65-F5344CB8AC3E}">
        <p14:creationId xmlns:p14="http://schemas.microsoft.com/office/powerpoint/2010/main" val="153735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3057</Words>
  <Application>Microsoft Office PowerPoint</Application>
  <PresentationFormat>Widescreen</PresentationFormat>
  <Paragraphs>334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Retrospect</vt:lpstr>
      <vt:lpstr>PowerPoint Presentation</vt:lpstr>
      <vt:lpstr>Why practice Quality?</vt:lpstr>
      <vt:lpstr>Grow your Quality Career</vt:lpstr>
      <vt:lpstr>Many opportunities to practice Quality</vt:lpstr>
      <vt:lpstr>Education in Quality</vt:lpstr>
      <vt:lpstr>PowerPoint Presentation</vt:lpstr>
      <vt:lpstr>ASQ offers18 Opportunities to become Certified</vt:lpstr>
      <vt:lpstr>International Organization For Standardization  Offers Numerous Certifications with Unlimited Opportunities! </vt:lpstr>
      <vt:lpstr>PowerPoint Presentation</vt:lpstr>
      <vt:lpstr>PowerPoint Presentation</vt:lpstr>
      <vt:lpstr>Organizational Excellence</vt:lpstr>
      <vt:lpstr>Seven Categories The Heart of Baldrige</vt:lpstr>
      <vt:lpstr>11 Core Values and Concepts</vt:lpstr>
      <vt:lpstr>Become a state or national Baldrige Examiner!</vt:lpstr>
      <vt:lpstr>How does becoming an Examiner help YOU?</vt:lpstr>
      <vt:lpstr>How does becoming an Examiner help your organization?</vt:lpstr>
      <vt:lpstr>Join ASQ and live by their Code of Ethics</vt:lpstr>
      <vt:lpstr>Join Quality New Mexico</vt:lpstr>
      <vt:lpstr>Join Albuquerque Quality Network</vt:lpstr>
      <vt:lpstr>Learn and practice a Quality principle  each month  Read a quality book or magazine</vt:lpstr>
      <vt:lpstr>Quality Principle:  Manage the cause, not the result.</vt:lpstr>
      <vt:lpstr>PowerPoint Presentation</vt:lpstr>
      <vt:lpstr> </vt:lpstr>
      <vt:lpstr>PowerPoint Presentation</vt:lpstr>
      <vt:lpstr>  Quality Principle:    The further a defect gets into the process, the more it costs to fix it. </vt:lpstr>
      <vt:lpstr>Quality Principle: </vt:lpstr>
      <vt:lpstr>To advance your career…</vt:lpstr>
      <vt:lpstr>In Summary…</vt:lpstr>
      <vt:lpstr>PowerPoint Presentation</vt:lpstr>
      <vt:lpstr>Some favorite quotes to inspire.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M Hammer</dc:creator>
  <cp:lastModifiedBy>Gail M Hammer</cp:lastModifiedBy>
  <cp:revision>35</cp:revision>
  <cp:lastPrinted>2022-05-18T15:47:42Z</cp:lastPrinted>
  <dcterms:created xsi:type="dcterms:W3CDTF">2022-05-17T20:53:49Z</dcterms:created>
  <dcterms:modified xsi:type="dcterms:W3CDTF">2022-05-25T21:46:58Z</dcterms:modified>
</cp:coreProperties>
</file>