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9" r:id="rId7"/>
    <p:sldId id="286" r:id="rId8"/>
    <p:sldId id="288" r:id="rId9"/>
    <p:sldId id="262" r:id="rId10"/>
    <p:sldId id="263" r:id="rId11"/>
    <p:sldId id="287" r:id="rId12"/>
    <p:sldId id="279" r:id="rId13"/>
    <p:sldId id="266" r:id="rId14"/>
    <p:sldId id="290" r:id="rId15"/>
    <p:sldId id="291" r:id="rId16"/>
    <p:sldId id="269" r:id="rId17"/>
    <p:sldId id="292" r:id="rId18"/>
    <p:sldId id="264" r:id="rId19"/>
    <p:sldId id="267" r:id="rId20"/>
    <p:sldId id="284" r:id="rId21"/>
    <p:sldId id="294" r:id="rId22"/>
    <p:sldId id="293" r:id="rId23"/>
    <p:sldId id="270" r:id="rId24"/>
    <p:sldId id="281" r:id="rId25"/>
    <p:sldId id="273" r:id="rId26"/>
    <p:sldId id="282" r:id="rId27"/>
    <p:sldId id="274" r:id="rId28"/>
    <p:sldId id="275" r:id="rId29"/>
    <p:sldId id="276" r:id="rId30"/>
    <p:sldId id="278" r:id="rId3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609"/>
    <a:srgbClr val="FEF7E8"/>
    <a:srgbClr val="FDA90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7E6"/>
          </a:solidFill>
        </a:fill>
      </a:tcStyle>
    </a:wholeTbl>
    <a:band2H>
      <a:tcTxStyle/>
      <a:tcStyle>
        <a:tcBdr/>
        <a:fill>
          <a:solidFill>
            <a:srgbClr val="E7EC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E2CD"/>
          </a:solidFill>
        </a:fill>
      </a:tcStyle>
    </a:wholeTbl>
    <a:band2H>
      <a:tcTxStyle/>
      <a:tcStyle>
        <a:tcBdr/>
        <a:fill>
          <a:solidFill>
            <a:srgbClr val="ED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CCCC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 snapToObjects="1">
      <p:cViewPr varScale="1">
        <p:scale>
          <a:sx n="143" d="100"/>
          <a:sy n="143" d="100"/>
        </p:scale>
        <p:origin x="10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302268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7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0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7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9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63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48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3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6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4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32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7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95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153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9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3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59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1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7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1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5774"/>
            <a:ext cx="8229600" cy="2372613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Image" descr="Image"/>
          <p:cNvPicPr>
            <a:picLocks noChangeAspect="1"/>
          </p:cNvPicPr>
          <p:nvPr userDrawn="1"/>
        </p:nvPicPr>
        <p:blipFill>
          <a:blip r:embed="rId3" cstate="print">
            <a:grayscl/>
            <a:alphaModFix amt="20000"/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</a:extLst>
          </a:blip>
          <a:stretch>
            <a:fillRect/>
          </a:stretch>
        </p:blipFill>
        <p:spPr>
          <a:xfrm>
            <a:off x="3854907" y="1852676"/>
            <a:ext cx="6636106" cy="373430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3608389"/>
            <a:ext cx="6877050" cy="1246187"/>
          </a:xfrm>
        </p:spPr>
        <p:txBody>
          <a:bodyPr vert="horz"/>
          <a:lstStyle>
            <a:lvl1pPr marL="0" indent="0">
              <a:buFontTx/>
              <a:buNone/>
              <a:defRPr sz="2400" b="1" i="0">
                <a:solidFill>
                  <a:srgbClr val="FFFFFF"/>
                </a:solidFill>
              </a:defRPr>
            </a:lvl1pPr>
            <a:lvl2pPr marL="0" indent="0">
              <a:buFontTx/>
              <a:buNone/>
              <a:defRPr sz="2400" b="1" i="0">
                <a:solidFill>
                  <a:srgbClr val="FFFFFF"/>
                </a:solidFill>
              </a:defRPr>
            </a:lvl2pPr>
            <a:lvl3pPr marL="0" indent="0">
              <a:buFontTx/>
              <a:buNone/>
              <a:defRPr sz="2400" b="1" i="0">
                <a:solidFill>
                  <a:srgbClr val="FFFFFF"/>
                </a:solidFill>
              </a:defRPr>
            </a:lvl3pPr>
            <a:lvl4pPr marL="0" indent="0">
              <a:buFontTx/>
              <a:buNone/>
              <a:defRPr sz="2400" b="1" i="0">
                <a:solidFill>
                  <a:srgbClr val="FFFFFF"/>
                </a:solidFill>
              </a:defRPr>
            </a:lvl4pPr>
            <a:lvl5pPr marL="0" indent="0">
              <a:buFontTx/>
              <a:buNone/>
              <a:defRPr sz="2400" b="1" i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Image" descr="Image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97902" y="497140"/>
            <a:ext cx="2952256" cy="60150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6163490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4253909"/>
            <a:ext cx="8229600" cy="5196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300"/>
              </a:spcBef>
              <a:buClrTx/>
              <a:buSzPts val="1400"/>
              <a:buFontTx/>
              <a:buNone/>
              <a:defRPr sz="2000"/>
            </a:lvl2pPr>
            <a:lvl3pPr marL="0" indent="0" algn="ctr">
              <a:lnSpc>
                <a:spcPct val="100000"/>
              </a:lnSpc>
              <a:spcBef>
                <a:spcPts val="300"/>
              </a:spcBef>
              <a:buClrTx/>
              <a:buSzPts val="1400"/>
              <a:buFontTx/>
              <a:buNone/>
              <a:defRPr sz="2000"/>
            </a:lvl3pPr>
            <a:lvl4pPr marL="0" indent="0" algn="ctr">
              <a:lnSpc>
                <a:spcPct val="100000"/>
              </a:lnSpc>
              <a:spcBef>
                <a:spcPts val="300"/>
              </a:spcBef>
              <a:buClrTx/>
              <a:buSzPts val="1400"/>
              <a:buFontTx/>
              <a:buNone/>
              <a:defRPr sz="2000"/>
            </a:lvl4pPr>
            <a:lvl5pPr marL="0" indent="0" algn="ctr">
              <a:lnSpc>
                <a:spcPct val="100000"/>
              </a:lnSpc>
              <a:spcBef>
                <a:spcPts val="300"/>
              </a:spcBef>
              <a:buClrTx/>
              <a:buSzPts val="1400"/>
              <a:buFontTx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_1">
    <p:bg>
      <p:bgPr>
        <a:solidFill>
          <a:srgbClr val="FFB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3287213"/>
            <a:ext cx="7772400" cy="11598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858" y="4574919"/>
            <a:ext cx="388384" cy="384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1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685800" y="1456342"/>
            <a:ext cx="7772400" cy="1159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F4B9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702883"/>
            <a:ext cx="7772400" cy="19125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0534" y="4672729"/>
            <a:ext cx="388384" cy="3846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2866"/>
            <a:ext cx="8229600" cy="2609499"/>
          </a:xfrm>
        </p:spPr>
        <p:txBody>
          <a:bodyPr vert="horz"/>
          <a:lstStyle>
            <a:lvl1pPr algn="ctr">
              <a:defRPr kern="0"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6825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1_1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57199" y="2161800"/>
            <a:ext cx="5629802" cy="819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38100" algn="ctr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Tx/>
              <a:buNone/>
              <a:defRPr sz="4800" b="1">
                <a:solidFill>
                  <a:srgbClr val="000000"/>
                </a:solidFill>
              </a:defRPr>
            </a:lvl1pPr>
            <a:lvl2pPr marL="0" indent="49530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Tx/>
              <a:buNone/>
              <a:defRPr sz="7200" b="1">
                <a:solidFill>
                  <a:srgbClr val="000000"/>
                </a:solidFill>
              </a:defRPr>
            </a:lvl2pPr>
            <a:lvl3pPr marL="0" indent="95250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Tx/>
              <a:buNone/>
              <a:defRPr sz="7200" b="1">
                <a:solidFill>
                  <a:srgbClr val="000000"/>
                </a:solidFill>
              </a:defRPr>
            </a:lvl3pPr>
            <a:lvl4pPr marL="0" indent="140970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Tx/>
              <a:buNone/>
              <a:defRPr sz="7200" b="1">
                <a:solidFill>
                  <a:srgbClr val="000000"/>
                </a:solidFill>
              </a:defRPr>
            </a:lvl4pPr>
            <a:lvl5pPr marL="0" indent="186690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Tx/>
              <a:buNone/>
              <a:defRPr sz="7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0059" y="4674557"/>
            <a:ext cx="388384" cy="384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22002" y="891776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22002" y="1885951"/>
            <a:ext cx="6866101" cy="23661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922002" y="891776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922002" y="1887379"/>
            <a:ext cx="3543301" cy="3027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-274320">
              <a:defRPr sz="2000"/>
            </a:lvl1pPr>
            <a:lvl2pPr marL="548640" indent="-274320">
              <a:buSzPts val="1600"/>
              <a:defRPr sz="2000"/>
            </a:lvl2pPr>
            <a:lvl3pPr marL="822960" indent="-274320">
              <a:buSzPts val="1600"/>
              <a:defRPr sz="2000"/>
            </a:lvl3pPr>
            <a:lvl4pPr marL="1097280" indent="-274320">
              <a:buSzPts val="1600"/>
              <a:defRPr sz="2000"/>
            </a:lvl4pPr>
            <a:lvl5pPr marL="1371600" indent="-274320">
              <a:buSzPts val="1600"/>
              <a:defRPr sz="2000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1" name="Shape 30"/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4678688" y="1887379"/>
            <a:ext cx="3543301" cy="3027601"/>
          </a:xfrm>
          <a:prstGeom prst="rect">
            <a:avLst/>
          </a:prstGeom>
        </p:spPr>
        <p:txBody>
          <a:bodyPr>
            <a:normAutofit/>
          </a:bodyPr>
          <a:lstStyle>
            <a:lvl5pPr marL="1554480">
              <a:defRPr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922002" y="891776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22002" y="1930500"/>
            <a:ext cx="2332201" cy="29190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ts val="1400"/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0" indent="0">
              <a:buSzPts val="1400"/>
              <a:buFontTx/>
              <a:buNone/>
              <a:defRPr sz="2000"/>
            </a:lvl2pPr>
            <a:lvl3pPr marL="0" indent="0">
              <a:buSzPts val="1400"/>
              <a:buFontTx/>
              <a:buNone/>
              <a:defRPr sz="2000"/>
            </a:lvl3pPr>
            <a:lvl4pPr marL="0" indent="0">
              <a:buSzPts val="1400"/>
              <a:buFontTx/>
              <a:buNone/>
              <a:defRPr sz="2000"/>
            </a:lvl4pPr>
            <a:lvl5pPr marL="0" indent="0">
              <a:buSzPts val="1400"/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2" name="Shape 36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3373780" y="1930500"/>
            <a:ext cx="2332201" cy="29190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b="1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  <a:p>
            <a:pPr marL="457200" indent="-317500">
              <a:lnSpc>
                <a:spcPct val="100000"/>
              </a:lnSpc>
              <a:buSzPts val="1400"/>
              <a:defRPr sz="1400">
                <a:latin typeface="Raleway Light"/>
                <a:ea typeface="Raleway Light"/>
                <a:cs typeface="Raleway Light"/>
                <a:sym typeface="Raleway Light"/>
              </a:defRPr>
            </a:pPr>
            <a:endParaRPr dirty="0"/>
          </a:p>
        </p:txBody>
      </p:sp>
      <p:sp>
        <p:nvSpPr>
          <p:cNvPr id="63" name="Shape 37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5825558" y="1930500"/>
            <a:ext cx="2332201" cy="29190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b="1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  <a:p>
            <a:pPr marL="457200" indent="-317500">
              <a:lnSpc>
                <a:spcPct val="100000"/>
              </a:lnSpc>
              <a:buSzPts val="1400"/>
              <a:defRPr sz="1400">
                <a:latin typeface="Raleway Light"/>
                <a:ea typeface="Raleway Light"/>
                <a:cs typeface="Raleway Light"/>
                <a:sym typeface="Raleway Light"/>
              </a:defRPr>
            </a:pPr>
            <a:endParaRPr dirty="0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922002" y="891776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 descr="Image"/>
          <p:cNvPicPr>
            <a:picLocks noChangeAspect="1"/>
          </p:cNvPicPr>
          <p:nvPr/>
        </p:nvPicPr>
        <p:blipFill>
          <a:blip r:embed="rId14" cstate="print">
            <a:grayscl/>
            <a:alphaModFix amt="30000"/>
            <a:extLst>
              <a:ext uri="{BEBA8EAE-BF5A-486C-A8C5-ECC9F3942E4B}">
                <a14:imgProps xmlns:a14="http://schemas.microsoft.com/office/drawing/2010/main">
                  <a14:imgLayer r:embed="rId15"/>
                </a14:imgProps>
              </a:ext>
            </a:extLst>
          </a:blip>
          <a:stretch>
            <a:fillRect/>
          </a:stretch>
        </p:blipFill>
        <p:spPr>
          <a:xfrm>
            <a:off x="3854907" y="1852676"/>
            <a:ext cx="6636106" cy="373430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0060" y="4674557"/>
            <a:ext cx="388384" cy="384688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ctr">
              <a:defRPr sz="1300" b="1">
                <a:solidFill>
                  <a:srgbClr val="FFB6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med"/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FFB6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02336" marR="0" indent="-285750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●"/>
        <a:tabLst/>
        <a:defRPr sz="20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1pPr>
      <a:lvl2pPr marL="640080" marR="0" indent="-283464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○"/>
        <a:tabLst/>
        <a:defRPr sz="20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2pPr>
      <a:lvl3pPr marL="1005840" marR="0" indent="-283464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■"/>
        <a:tabLst/>
        <a:defRPr sz="20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3pPr>
      <a:lvl4pPr marL="1280160" marR="0" indent="-283464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●"/>
        <a:tabLst/>
        <a:defRPr sz="20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4pPr>
      <a:lvl5pPr marL="1554480" marR="0" indent="-283464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○"/>
        <a:tabLst/>
        <a:defRPr sz="20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5pPr>
      <a:lvl6pPr marL="2686050" marR="0" indent="-285750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■"/>
        <a:tabLst/>
        <a:defRPr sz="15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6pPr>
      <a:lvl7pPr marL="3143250" marR="0" indent="-285750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●"/>
        <a:tabLst/>
        <a:defRPr sz="15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7pPr>
      <a:lvl8pPr marL="3600450" marR="0" indent="-285750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○"/>
        <a:tabLst/>
        <a:defRPr sz="15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8pPr>
      <a:lvl9pPr marL="4057650" marR="0" indent="-285750" algn="l" defTabSz="91440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>
          <a:srgbClr val="FFB600"/>
        </a:buClr>
        <a:buSzPts val="1500"/>
        <a:buFont typeface="Raleway Light"/>
        <a:buChar char="■"/>
        <a:tabLst/>
        <a:defRPr sz="1500" b="0" i="0" u="none" strike="noStrike" cap="none" spc="0" baseline="0">
          <a:ln>
            <a:noFill/>
          </a:ln>
          <a:solidFill>
            <a:srgbClr val="666666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 descr="Image"/>
          <p:cNvPicPr>
            <a:picLocks noChangeAspect="1"/>
          </p:cNvPicPr>
          <p:nvPr/>
        </p:nvPicPr>
        <p:blipFill>
          <a:blip r:embed="rId4" cstate="print">
            <a:grayscl/>
            <a:alphaModFix amt="20000"/>
            <a:extLst>
              <a:ext uri="{BEBA8EAE-BF5A-486C-A8C5-ECC9F3942E4B}">
                <a14:imgProps xmlns:a14="http://schemas.microsoft.com/office/drawing/2010/main">
                  <a14:imgLayer r:embed="rId5"/>
                </a14:imgProps>
              </a:ext>
            </a:extLst>
          </a:blip>
          <a:stretch>
            <a:fillRect/>
          </a:stretch>
        </p:blipFill>
        <p:spPr>
          <a:xfrm>
            <a:off x="3854907" y="1852676"/>
            <a:ext cx="6636106" cy="3734309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57"/>
          <p:cNvSpPr txBox="1">
            <a:spLocks noGrp="1"/>
          </p:cNvSpPr>
          <p:nvPr>
            <p:ph type="title"/>
          </p:nvPr>
        </p:nvSpPr>
        <p:spPr>
          <a:xfrm>
            <a:off x="495300" y="-1502997"/>
            <a:ext cx="9314706" cy="4440122"/>
          </a:xfrm>
          <a:prstGeom prst="rect">
            <a:avLst/>
          </a:prstGeom>
        </p:spPr>
        <p:txBody>
          <a:bodyPr/>
          <a:lstStyle>
            <a:lvl1pPr>
              <a:defRPr sz="5300">
                <a:solidFill>
                  <a:srgbClr val="F4B940"/>
                </a:solidFill>
              </a:defRPr>
            </a:lvl1pPr>
          </a:lstStyle>
          <a:p>
            <a:r>
              <a:rPr lang="en-US" dirty="0"/>
              <a:t>Continuing the Journey</a:t>
            </a:r>
            <a:endParaRPr dirty="0"/>
          </a:p>
        </p:txBody>
      </p:sp>
      <p:sp>
        <p:nvSpPr>
          <p:cNvPr id="107" name="Marian Tanau Executive Director…"/>
          <p:cNvSpPr txBox="1">
            <a:spLocks noGrp="1"/>
          </p:cNvSpPr>
          <p:nvPr>
            <p:ph type="body" sz="quarter" idx="4294967295"/>
          </p:nvPr>
        </p:nvSpPr>
        <p:spPr>
          <a:xfrm>
            <a:off x="526460" y="3887765"/>
            <a:ext cx="8188911" cy="14382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300">
                <a:solidFill>
                  <a:srgbClr val="A7A7A7"/>
                </a:solidFill>
              </a:defRPr>
            </a:pPr>
            <a:r>
              <a:rPr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Maureen Baca</a:t>
            </a:r>
            <a:r>
              <a:rPr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President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Board of Directors</a:t>
            </a:r>
          </a:p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300">
                <a:solidFill>
                  <a:srgbClr val="A7A7A7"/>
                </a:solidFill>
              </a:defRPr>
            </a:pPr>
            <a:r>
              <a:rPr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QNM </a:t>
            </a: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Leadership Series January 19, 2022</a:t>
            </a:r>
            <a:endParaRPr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6" name="Shape 88"/>
          <p:cNvSpPr txBox="1"/>
          <p:nvPr/>
        </p:nvSpPr>
        <p:spPr>
          <a:xfrm>
            <a:off x="545705" y="2860280"/>
            <a:ext cx="7931545" cy="9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 anchor="b">
            <a:normAutofit/>
          </a:bodyPr>
          <a:lstStyle/>
          <a:p>
            <a:pPr defTabSz="566927">
              <a:defRPr sz="2976" b="1">
                <a:solidFill>
                  <a:srgbClr val="FFFFFF"/>
                </a:solidFill>
              </a:defRPr>
            </a:pPr>
            <a:r>
              <a:rPr lang="en-US" dirty="0"/>
              <a:t>The Challenges &amp; Successes</a:t>
            </a:r>
            <a:endParaRPr dirty="0"/>
          </a:p>
        </p:txBody>
      </p:sp>
      <p:pic>
        <p:nvPicPr>
          <p:cNvPr id="108" name="Image" descr="Imag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7902" y="497140"/>
            <a:ext cx="2952256" cy="601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244"/>
          <p:cNvSpPr txBox="1">
            <a:spLocks noGrp="1"/>
          </p:cNvSpPr>
          <p:nvPr>
            <p:ph type="sldNum" sz="quarter" idx="2"/>
          </p:nvPr>
        </p:nvSpPr>
        <p:spPr>
          <a:xfrm>
            <a:off x="85704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10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133" name="Shape 238"/>
          <p:cNvSpPr txBox="1">
            <a:spLocks noGrp="1"/>
          </p:cNvSpPr>
          <p:nvPr>
            <p:ph type="title" idx="4294967295"/>
          </p:nvPr>
        </p:nvSpPr>
        <p:spPr>
          <a:xfrm>
            <a:off x="714420" y="1524000"/>
            <a:ext cx="7358018" cy="895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sz="4800" dirty="0">
                <a:solidFill>
                  <a:schemeClr val="tx1"/>
                </a:solidFill>
              </a:rPr>
              <a:t>$2,</a:t>
            </a:r>
            <a:r>
              <a:rPr lang="en-US" sz="4800" dirty="0">
                <a:solidFill>
                  <a:schemeClr val="tx1"/>
                </a:solidFill>
              </a:rPr>
              <a:t>3</a:t>
            </a:r>
            <a:r>
              <a:rPr sz="4800" dirty="0">
                <a:solidFill>
                  <a:schemeClr val="tx1"/>
                </a:solidFill>
              </a:rPr>
              <a:t>00,000</a:t>
            </a:r>
            <a:r>
              <a:rPr lang="en-US" sz="4800" dirty="0">
                <a:solidFill>
                  <a:schemeClr val="tx1"/>
                </a:solidFill>
              </a:rPr>
              <a:t> Budget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138" name="Shape 243"/>
          <p:cNvSpPr txBox="1"/>
          <p:nvPr/>
        </p:nvSpPr>
        <p:spPr>
          <a:xfrm>
            <a:off x="1500494" y="2448173"/>
            <a:ext cx="4138306" cy="1109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>
              <a:lnSpc>
                <a:spcPct val="120000"/>
              </a:lnSpc>
              <a:spcBef>
                <a:spcPts val="600"/>
              </a:spcBef>
              <a:defRPr b="1"/>
            </a:pPr>
            <a:r>
              <a:rPr sz="2400" dirty="0"/>
              <a:t>$1</a:t>
            </a:r>
            <a:r>
              <a:rPr lang="en-US" sz="2400" dirty="0"/>
              <a:t>.15</a:t>
            </a:r>
            <a:r>
              <a:rPr sz="2400" dirty="0"/>
              <a:t> Million earned</a:t>
            </a:r>
            <a:br>
              <a:rPr sz="2400" dirty="0"/>
            </a:br>
            <a:r>
              <a:rPr sz="2400" dirty="0"/>
              <a:t>$1</a:t>
            </a:r>
            <a:r>
              <a:rPr lang="en-US" sz="2400" dirty="0"/>
              <a:t>.15</a:t>
            </a:r>
            <a:r>
              <a:rPr sz="2400" dirty="0"/>
              <a:t> Million donated</a:t>
            </a:r>
          </a:p>
        </p:txBody>
      </p:sp>
      <p:sp>
        <p:nvSpPr>
          <p:cNvPr id="140" name="Shape 281"/>
          <p:cNvSpPr txBox="1"/>
          <p:nvPr/>
        </p:nvSpPr>
        <p:spPr>
          <a:xfrm>
            <a:off x="782300" y="637776"/>
            <a:ext cx="7579400" cy="8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 defTabSz="704087">
              <a:defRPr sz="3696" b="1"/>
            </a:lvl1pPr>
          </a:lstStyle>
          <a:p>
            <a:r>
              <a:rPr dirty="0">
                <a:solidFill>
                  <a:srgbClr val="FFFFFF"/>
                </a:solidFill>
              </a:rPr>
              <a:t>A </a:t>
            </a:r>
            <a:r>
              <a:rPr lang="en-US" dirty="0">
                <a:solidFill>
                  <a:srgbClr val="FFFFFF"/>
                </a:solidFill>
              </a:rPr>
              <a:t>F</a:t>
            </a:r>
            <a:r>
              <a:rPr dirty="0">
                <a:solidFill>
                  <a:srgbClr val="FFFFFF"/>
                </a:solidFill>
              </a:rPr>
              <a:t>ew </a:t>
            </a:r>
            <a:r>
              <a:rPr lang="en-US" dirty="0">
                <a:solidFill>
                  <a:srgbClr val="FFFFFF"/>
                </a:solidFill>
              </a:rPr>
              <a:t>M</a:t>
            </a:r>
            <a:r>
              <a:rPr dirty="0">
                <a:solidFill>
                  <a:srgbClr val="FFFFFF"/>
                </a:solidFill>
              </a:rPr>
              <a:t>ore </a:t>
            </a:r>
            <a:r>
              <a:rPr lang="en-US" dirty="0">
                <a:solidFill>
                  <a:srgbClr val="FFFFFF"/>
                </a:solidFill>
              </a:rPr>
              <a:t>C</a:t>
            </a:r>
            <a:r>
              <a:rPr dirty="0">
                <a:solidFill>
                  <a:srgbClr val="FFFFFF"/>
                </a:solidFill>
              </a:rPr>
              <a:t>ontext</a:t>
            </a:r>
            <a:r>
              <a:rPr lang="en-US" dirty="0">
                <a:solidFill>
                  <a:srgbClr val="FFFFFF"/>
                </a:solidFill>
              </a:rPr>
              <a:t>-s</a:t>
            </a:r>
            <a:r>
              <a:rPr dirty="0">
                <a:solidFill>
                  <a:srgbClr val="FFFFFF"/>
                </a:solidFill>
              </a:rPr>
              <a:t>etting </a:t>
            </a:r>
            <a:r>
              <a:rPr lang="en-US" dirty="0">
                <a:solidFill>
                  <a:srgbClr val="FFFFFF"/>
                </a:solidFill>
              </a:rPr>
              <a:t>F</a:t>
            </a:r>
            <a:r>
              <a:rPr dirty="0">
                <a:solidFill>
                  <a:srgbClr val="FFFFFF"/>
                </a:solidFill>
              </a:rPr>
              <a:t>acts: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244"/>
          <p:cNvSpPr txBox="1">
            <a:spLocks noGrp="1"/>
          </p:cNvSpPr>
          <p:nvPr>
            <p:ph type="sldNum" sz="quarter" idx="2"/>
          </p:nvPr>
        </p:nvSpPr>
        <p:spPr>
          <a:xfrm>
            <a:off x="85241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11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136" name="Shape 241"/>
          <p:cNvSpPr txBox="1"/>
          <p:nvPr/>
        </p:nvSpPr>
        <p:spPr>
          <a:xfrm>
            <a:off x="881065" y="1392669"/>
            <a:ext cx="7758313" cy="36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B600"/>
              </a:buClr>
              <a:buFont typeface="Raleway Light"/>
            </a:pPr>
            <a:r>
              <a:rPr sz="3600" b="1" dirty="0">
                <a:solidFill>
                  <a:schemeClr val="tx1"/>
                </a:solidFill>
              </a:rPr>
              <a:t>24 Orchestral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sz="3600" b="1" dirty="0">
                <a:solidFill>
                  <a:schemeClr val="tx1"/>
                </a:solidFill>
              </a:rPr>
              <a:t>Concerts</a:t>
            </a:r>
            <a:br>
              <a:rPr sz="2400" b="1" dirty="0"/>
            </a:br>
            <a:r>
              <a:rPr sz="2000" dirty="0">
                <a:solidFill>
                  <a:schemeClr val="tx1"/>
                </a:solidFill>
              </a:rPr>
              <a:t>UNM Popejoy Hall, </a:t>
            </a:r>
            <a:r>
              <a:rPr lang="en-US" sz="2000" dirty="0">
                <a:solidFill>
                  <a:schemeClr val="tx1"/>
                </a:solidFill>
              </a:rPr>
              <a:t>Immanuel Presbyterian Church</a:t>
            </a:r>
            <a:r>
              <a:rPr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ABQ </a:t>
            </a:r>
            <a:r>
              <a:rPr sz="2000" dirty="0">
                <a:solidFill>
                  <a:schemeClr val="tx1"/>
                </a:solidFill>
              </a:rPr>
              <a:t>Zoo</a:t>
            </a:r>
            <a:r>
              <a:rPr lang="en-US" sz="2000" dirty="0">
                <a:solidFill>
                  <a:schemeClr val="tx1"/>
                </a:solidFill>
              </a:rPr>
              <a:t>, Rio Rancho Sky Room </a:t>
            </a:r>
            <a:r>
              <a:rPr lang="en-US" sz="2000" dirty="0"/>
              <a:t>—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eaching 40,000</a:t>
            </a:r>
            <a:r>
              <a:rPr lang="en-US" sz="2000" dirty="0">
                <a:solidFill>
                  <a:schemeClr val="tx1"/>
                </a:solidFill>
              </a:rPr>
              <a:t>+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FFB600"/>
              </a:buClr>
              <a:buFont typeface="Raleway Light"/>
            </a:pPr>
            <a:r>
              <a:rPr sz="3600" b="1" dirty="0"/>
              <a:t>3 Education Programs</a:t>
            </a:r>
            <a:br>
              <a:rPr sz="4800" dirty="0"/>
            </a:br>
            <a:r>
              <a:rPr sz="2000" dirty="0"/>
              <a:t>15 Youth concerts including Symphony for Autism; In-School Ensemble Visits; Young Musician Initiative</a:t>
            </a:r>
            <a:r>
              <a:rPr lang="en-US" sz="2000" dirty="0"/>
              <a:t> — Serving 20,000</a:t>
            </a:r>
            <a:endParaRPr sz="2000" dirty="0"/>
          </a:p>
        </p:txBody>
      </p:sp>
      <p:sp>
        <p:nvSpPr>
          <p:cNvPr id="140" name="Shape 281"/>
          <p:cNvSpPr txBox="1"/>
          <p:nvPr/>
        </p:nvSpPr>
        <p:spPr>
          <a:xfrm>
            <a:off x="782300" y="637776"/>
            <a:ext cx="7579400" cy="8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defTabSz="704087">
              <a:defRPr sz="3696" b="1"/>
            </a:lvl1pPr>
          </a:lstStyle>
          <a:p>
            <a:r>
              <a:rPr lang="en-US" dirty="0">
                <a:solidFill>
                  <a:srgbClr val="FFFFFF"/>
                </a:solidFill>
              </a:rPr>
              <a:t>Principle Products:</a:t>
            </a:r>
          </a:p>
        </p:txBody>
      </p:sp>
    </p:spTree>
    <p:extLst>
      <p:ext uri="{BB962C8B-B14F-4D97-AF65-F5344CB8AC3E}">
        <p14:creationId xmlns:p14="http://schemas.microsoft.com/office/powerpoint/2010/main" val="435771740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We…"/>
          <p:cNvSpPr txBox="1">
            <a:spLocks noGrp="1"/>
          </p:cNvSpPr>
          <p:nvPr>
            <p:ph type="title"/>
          </p:nvPr>
        </p:nvSpPr>
        <p:spPr>
          <a:xfrm>
            <a:off x="685800" y="1456341"/>
            <a:ext cx="8100060" cy="15722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4752"/>
            </a:pPr>
            <a:r>
              <a:rPr dirty="0">
                <a:solidFill>
                  <a:srgbClr val="FDA908"/>
                </a:solidFill>
              </a:rPr>
              <a:t>Why</a:t>
            </a:r>
            <a:r>
              <a:rPr dirty="0">
                <a:solidFill>
                  <a:srgbClr val="FFFFFF"/>
                </a:solidFill>
              </a:rPr>
              <a:t> </a:t>
            </a:r>
            <a:br>
              <a:rPr lang="en-US" dirty="0">
                <a:solidFill>
                  <a:srgbClr val="FFFFFF"/>
                </a:solidFill>
              </a:rPr>
            </a:br>
            <a:r>
              <a:rPr dirty="0">
                <a:solidFill>
                  <a:srgbClr val="FEF7E8"/>
                </a:solidFill>
              </a:rPr>
              <a:t>Continu</a:t>
            </a:r>
            <a:r>
              <a:rPr lang="en-US" dirty="0">
                <a:solidFill>
                  <a:srgbClr val="FEF7E8"/>
                </a:solidFill>
              </a:rPr>
              <a:t>ing </a:t>
            </a:r>
            <a:r>
              <a:rPr dirty="0">
                <a:solidFill>
                  <a:srgbClr val="FEF7E8"/>
                </a:solidFill>
              </a:rPr>
              <a:t>the Journey</a:t>
            </a:r>
            <a:r>
              <a:rPr lang="en-US" dirty="0">
                <a:solidFill>
                  <a:srgbClr val="FEF7E8"/>
                </a:solidFill>
              </a:rPr>
              <a:t> </a:t>
            </a:r>
            <a:br>
              <a:rPr lang="en-US" dirty="0">
                <a:solidFill>
                  <a:srgbClr val="FEF7E8"/>
                </a:solidFill>
              </a:rPr>
            </a:br>
            <a:r>
              <a:rPr lang="en-US" dirty="0"/>
              <a:t>is important to 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8056407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53"/>
          <p:cNvSpPr txBox="1">
            <a:spLocks noGrp="1"/>
          </p:cNvSpPr>
          <p:nvPr>
            <p:ph type="title"/>
          </p:nvPr>
        </p:nvSpPr>
        <p:spPr>
          <a:xfrm>
            <a:off x="922001" y="599819"/>
            <a:ext cx="7292359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48055">
              <a:defRPr sz="3528"/>
            </a:pPr>
            <a:r>
              <a:rPr dirty="0"/>
              <a:t>We </a:t>
            </a:r>
            <a:r>
              <a:rPr dirty="0">
                <a:solidFill>
                  <a:srgbClr val="000000"/>
                </a:solidFill>
              </a:rPr>
              <a:t>Continue the Journey</a:t>
            </a:r>
            <a:r>
              <a:rPr lang="en-US" dirty="0">
                <a:solidFill>
                  <a:srgbClr val="000000"/>
                </a:solidFill>
              </a:rPr>
              <a:t> because: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0" name="Shape 154"/>
          <p:cNvSpPr txBox="1">
            <a:spLocks noGrp="1"/>
          </p:cNvSpPr>
          <p:nvPr>
            <p:ph type="body" sz="half" idx="1"/>
          </p:nvPr>
        </p:nvSpPr>
        <p:spPr>
          <a:xfrm>
            <a:off x="922000" y="1594739"/>
            <a:ext cx="7198065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Impact</a:t>
            </a:r>
            <a:r>
              <a:rPr sz="2000" dirty="0"/>
              <a:t>: make things as easy </a:t>
            </a:r>
            <a:r>
              <a:rPr lang="en-US" sz="2000" dirty="0"/>
              <a:t>&amp; effective </a:t>
            </a:r>
            <a:r>
              <a:rPr sz="2000" dirty="0"/>
              <a:t>as possible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Long term results</a:t>
            </a:r>
            <a:r>
              <a:rPr sz="2000" dirty="0"/>
              <a:t>: classical music here </a:t>
            </a:r>
            <a:r>
              <a:rPr lang="en-US" sz="2000" dirty="0"/>
              <a:t>permanently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Stakeholders:  “</a:t>
            </a:r>
            <a:r>
              <a:rPr lang="en-US" dirty="0"/>
              <a:t>NMPhil knows how to manage”</a:t>
            </a:r>
            <a:r>
              <a:rPr lang="en-US" b="1" dirty="0"/>
              <a:t>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Recognition</a:t>
            </a:r>
            <a:r>
              <a:rPr sz="2000" dirty="0"/>
              <a:t>:</a:t>
            </a:r>
            <a:r>
              <a:rPr lang="en-US" sz="2000" dirty="0"/>
              <a:t>  Awards help tell our story</a:t>
            </a:r>
            <a:endParaRPr sz="2000" dirty="0"/>
          </a:p>
        </p:txBody>
      </p:sp>
      <p:sp>
        <p:nvSpPr>
          <p:cNvPr id="151" name="Shape 156"/>
          <p:cNvSpPr txBox="1">
            <a:spLocks noGrp="1"/>
          </p:cNvSpPr>
          <p:nvPr>
            <p:ph type="sldNum" sz="quarter" idx="2"/>
          </p:nvPr>
        </p:nvSpPr>
        <p:spPr>
          <a:xfrm>
            <a:off x="8689217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13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53"/>
          <p:cNvSpPr txBox="1">
            <a:spLocks noGrp="1"/>
          </p:cNvSpPr>
          <p:nvPr>
            <p:ph type="title"/>
          </p:nvPr>
        </p:nvSpPr>
        <p:spPr>
          <a:xfrm>
            <a:off x="922001" y="599819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What We Do </a:t>
            </a:r>
            <a:r>
              <a:rPr lang="en-US" dirty="0">
                <a:solidFill>
                  <a:schemeClr val="tx1"/>
                </a:solidFill>
              </a:rPr>
              <a:t>To</a:t>
            </a:r>
            <a:r>
              <a:rPr lang="en-US" dirty="0"/>
              <a:t> </a:t>
            </a:r>
            <a:r>
              <a:rPr dirty="0">
                <a:solidFill>
                  <a:srgbClr val="000000"/>
                </a:solidFill>
              </a:rPr>
              <a:t>Continue </a:t>
            </a:r>
          </a:p>
        </p:txBody>
      </p:sp>
      <p:sp>
        <p:nvSpPr>
          <p:cNvPr id="150" name="Shape 154"/>
          <p:cNvSpPr txBox="1">
            <a:spLocks noGrp="1"/>
          </p:cNvSpPr>
          <p:nvPr>
            <p:ph type="body" sz="half" idx="1"/>
          </p:nvPr>
        </p:nvSpPr>
        <p:spPr>
          <a:xfrm>
            <a:off x="922000" y="1579499"/>
            <a:ext cx="7198065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Leadership Focused on the Future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Systematic Strategic Planning</a:t>
            </a:r>
          </a:p>
          <a:p>
            <a:pPr>
              <a:lnSpc>
                <a:spcPct val="100000"/>
              </a:lnSpc>
            </a:pPr>
            <a:r>
              <a:rPr lang="en-US" b="1" dirty="0"/>
              <a:t>Management by Fact</a:t>
            </a:r>
            <a:r>
              <a:rPr lang="en-US" dirty="0"/>
              <a:t>:  measure and act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“All work is a process”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After Action Reviews</a:t>
            </a:r>
            <a:r>
              <a:rPr sz="2000" dirty="0"/>
              <a:t>: </a:t>
            </a:r>
            <a:r>
              <a:rPr lang="en-US" sz="2000" dirty="0"/>
              <a:t>every significant event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Cycles of Improvement</a:t>
            </a:r>
            <a:r>
              <a:rPr sz="2000" dirty="0"/>
              <a:t>: </a:t>
            </a:r>
            <a:r>
              <a:rPr lang="en-US" sz="2000" dirty="0"/>
              <a:t>regularly review &amp; improve </a:t>
            </a:r>
            <a:endParaRPr sz="2000" dirty="0"/>
          </a:p>
        </p:txBody>
      </p:sp>
      <p:sp>
        <p:nvSpPr>
          <p:cNvPr id="151" name="Shape 156"/>
          <p:cNvSpPr txBox="1">
            <a:spLocks noGrp="1"/>
          </p:cNvSpPr>
          <p:nvPr>
            <p:ph type="sldNum" sz="quarter" idx="2"/>
          </p:nvPr>
        </p:nvSpPr>
        <p:spPr>
          <a:xfrm>
            <a:off x="8689217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860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We…"/>
          <p:cNvSpPr txBox="1">
            <a:spLocks noGrp="1"/>
          </p:cNvSpPr>
          <p:nvPr>
            <p:ph type="title"/>
          </p:nvPr>
        </p:nvSpPr>
        <p:spPr>
          <a:xfrm>
            <a:off x="506730" y="1456341"/>
            <a:ext cx="8130540" cy="15722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4752"/>
            </a:pPr>
            <a:r>
              <a:rPr lang="en-US" dirty="0">
                <a:solidFill>
                  <a:srgbClr val="FFFFFF"/>
                </a:solidFill>
              </a:rPr>
              <a:t>How NMPhil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EB609"/>
                </a:solidFill>
              </a:rPr>
              <a:t>Reinforces the Journey</a:t>
            </a:r>
            <a:endParaRPr dirty="0">
              <a:solidFill>
                <a:srgbClr val="FEB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03942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How We Grow."/>
          <p:cNvSpPr txBox="1">
            <a:spLocks noGrp="1"/>
          </p:cNvSpPr>
          <p:nvPr>
            <p:ph type="title"/>
          </p:nvPr>
        </p:nvSpPr>
        <p:spPr>
          <a:xfrm>
            <a:off x="839954" y="462504"/>
            <a:ext cx="7464092" cy="85854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94359">
              <a:defRPr sz="4680"/>
            </a:pPr>
            <a:r>
              <a:rPr dirty="0"/>
              <a:t> </a:t>
            </a:r>
            <a:r>
              <a:rPr lang="en-US" dirty="0">
                <a:solidFill>
                  <a:schemeClr val="bg1"/>
                </a:solidFill>
              </a:rPr>
              <a:t>Reinforcing</a:t>
            </a:r>
            <a:r>
              <a:rPr lang="en-US" dirty="0">
                <a:solidFill>
                  <a:srgbClr val="000000"/>
                </a:solidFill>
              </a:rPr>
              <a:t> Journey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65" name="Develop new skills in the staff…"/>
          <p:cNvSpPr txBox="1">
            <a:spLocks noGrp="1"/>
          </p:cNvSpPr>
          <p:nvPr>
            <p:ph type="body" sz="half" idx="1"/>
          </p:nvPr>
        </p:nvSpPr>
        <p:spPr>
          <a:xfrm>
            <a:off x="922002" y="1321046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2400" b="1" dirty="0"/>
              <a:t>Develop</a:t>
            </a:r>
            <a:r>
              <a:rPr sz="2400" dirty="0"/>
              <a:t> new skills in the staff</a:t>
            </a:r>
          </a:p>
          <a:p>
            <a:r>
              <a:rPr sz="2400" b="1" dirty="0"/>
              <a:t>Generate</a:t>
            </a:r>
            <a:r>
              <a:rPr sz="2400" dirty="0"/>
              <a:t> new awareness &amp; support from the Board</a:t>
            </a:r>
          </a:p>
          <a:p>
            <a:r>
              <a:rPr sz="2400" b="1" dirty="0"/>
              <a:t>Engage</a:t>
            </a:r>
            <a:r>
              <a:rPr sz="2400" dirty="0"/>
              <a:t> more community members &amp;</a:t>
            </a:r>
            <a:r>
              <a:rPr lang="en-US" sz="2400" dirty="0"/>
              <a:t> </a:t>
            </a:r>
            <a:r>
              <a:rPr sz="2400" dirty="0"/>
              <a:t>leaders</a:t>
            </a:r>
          </a:p>
          <a:p>
            <a:r>
              <a:rPr sz="2400" b="1" dirty="0"/>
              <a:t>Improve</a:t>
            </a:r>
            <a:r>
              <a:rPr sz="2400" dirty="0"/>
              <a:t> and </a:t>
            </a:r>
            <a:r>
              <a:rPr lang="en-US" sz="2400" dirty="0"/>
              <a:t>reinforce</a:t>
            </a:r>
            <a:r>
              <a:rPr sz="2400" dirty="0"/>
              <a:t> “management by fact”</a:t>
            </a:r>
          </a:p>
        </p:txBody>
      </p:sp>
      <p:sp>
        <p:nvSpPr>
          <p:cNvPr id="1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53"/>
          <p:cNvSpPr txBox="1">
            <a:spLocks noGrp="1"/>
          </p:cNvSpPr>
          <p:nvPr>
            <p:ph type="title"/>
          </p:nvPr>
        </p:nvSpPr>
        <p:spPr>
          <a:xfrm>
            <a:off x="922001" y="599819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With </a:t>
            </a:r>
            <a:r>
              <a:rPr lang="en-US" dirty="0">
                <a:solidFill>
                  <a:schemeClr val="tx1"/>
                </a:solidFill>
              </a:rPr>
              <a:t>Stakeholders</a:t>
            </a:r>
            <a:r>
              <a:rPr lang="en-US" dirty="0"/>
              <a:t> </a:t>
            </a:r>
            <a:r>
              <a:rPr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0" name="Shape 154"/>
          <p:cNvSpPr txBox="1">
            <a:spLocks noGrp="1"/>
          </p:cNvSpPr>
          <p:nvPr>
            <p:ph type="body" sz="half" idx="1"/>
          </p:nvPr>
        </p:nvSpPr>
        <p:spPr>
          <a:xfrm>
            <a:off x="922000" y="1579499"/>
            <a:ext cx="7198065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Transparency:  </a:t>
            </a:r>
            <a:r>
              <a:rPr lang="en-US" sz="2000" dirty="0"/>
              <a:t>our methods &amp; results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Especially financials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Public Events</a:t>
            </a:r>
            <a:r>
              <a:rPr lang="en-US" sz="2000" b="1"/>
              <a:t>: </a:t>
            </a:r>
            <a:r>
              <a:rPr lang="en-US"/>
              <a:t> utilize e</a:t>
            </a:r>
            <a:r>
              <a:rPr lang="en-US" sz="2000"/>
              <a:t>very </a:t>
            </a:r>
            <a:r>
              <a:rPr lang="en-US" sz="2000" dirty="0"/>
              <a:t>significant event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Concert stage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Newsletters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Receptions</a:t>
            </a:r>
          </a:p>
          <a:p>
            <a:pPr>
              <a:lnSpc>
                <a:spcPct val="100000"/>
              </a:lnSpc>
            </a:pPr>
            <a:r>
              <a:rPr lang="en-US" sz="2000" b="1" dirty="0"/>
              <a:t>One on One</a:t>
            </a:r>
            <a:r>
              <a:rPr sz="2000" dirty="0"/>
              <a:t>: </a:t>
            </a:r>
            <a:r>
              <a:rPr lang="en-US" sz="2000" dirty="0"/>
              <a:t>our story, our results </a:t>
            </a:r>
            <a:endParaRPr sz="2000" dirty="0"/>
          </a:p>
        </p:txBody>
      </p:sp>
      <p:sp>
        <p:nvSpPr>
          <p:cNvPr id="151" name="Shape 156"/>
          <p:cNvSpPr txBox="1">
            <a:spLocks noGrp="1"/>
          </p:cNvSpPr>
          <p:nvPr>
            <p:ph type="sldNum" sz="quarter" idx="2"/>
          </p:nvPr>
        </p:nvSpPr>
        <p:spPr>
          <a:xfrm>
            <a:off x="8689217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86283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We…"/>
          <p:cNvSpPr txBox="1">
            <a:spLocks noGrp="1"/>
          </p:cNvSpPr>
          <p:nvPr>
            <p:ph type="title"/>
          </p:nvPr>
        </p:nvSpPr>
        <p:spPr>
          <a:xfrm>
            <a:off x="685800" y="1456341"/>
            <a:ext cx="7772400" cy="15722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4752"/>
            </a:pPr>
            <a:r>
              <a:rPr lang="en-US" dirty="0">
                <a:solidFill>
                  <a:srgbClr val="FFFFFF"/>
                </a:solidFill>
              </a:rPr>
              <a:t>How NMPhil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EB609"/>
                </a:solidFill>
              </a:rPr>
              <a:t>Measure our Progress</a:t>
            </a:r>
            <a:endParaRPr dirty="0">
              <a:solidFill>
                <a:srgbClr val="FEB609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hen NMPhil Began Our Journey."/>
          <p:cNvSpPr txBox="1">
            <a:spLocks noGrp="1"/>
          </p:cNvSpPr>
          <p:nvPr>
            <p:ph type="title"/>
          </p:nvPr>
        </p:nvSpPr>
        <p:spPr>
          <a:xfrm>
            <a:off x="922001" y="599521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Tracking </a:t>
            </a:r>
            <a:r>
              <a:rPr lang="en-US" dirty="0">
                <a:solidFill>
                  <a:srgbClr val="000000"/>
                </a:solidFill>
              </a:rPr>
              <a:t>Results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5" name="Shortly after our start – but quietly…"/>
          <p:cNvSpPr txBox="1">
            <a:spLocks noGrp="1"/>
          </p:cNvSpPr>
          <p:nvPr>
            <p:ph type="body" sz="half" idx="1"/>
          </p:nvPr>
        </p:nvSpPr>
        <p:spPr>
          <a:xfrm>
            <a:off x="922000" y="1388699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/>
            <a:r>
              <a:rPr lang="en-US" sz="2400" dirty="0"/>
              <a:t>From </a:t>
            </a:r>
            <a:r>
              <a:rPr sz="2400" dirty="0"/>
              <a:t>our start</a:t>
            </a:r>
            <a:r>
              <a:rPr lang="en-US" sz="2400" dirty="0"/>
              <a:t> . . .</a:t>
            </a:r>
            <a:endParaRPr sz="2400" dirty="0"/>
          </a:p>
          <a:p>
            <a:pPr marL="457200" lvl="1" indent="-246888">
              <a:buSzPts val="1300"/>
              <a:defRPr sz="1300"/>
            </a:pPr>
            <a:r>
              <a:rPr lang="en-US" sz="2400" dirty="0"/>
              <a:t>Financials</a:t>
            </a:r>
          </a:p>
          <a:p>
            <a:pPr marL="457200" lvl="1" indent="-246888">
              <a:buSzPts val="1300"/>
              <a:defRPr sz="1300"/>
            </a:pPr>
            <a:r>
              <a:rPr lang="en-US" sz="2400" dirty="0"/>
              <a:t>Concert Attendance</a:t>
            </a:r>
            <a:endParaRPr sz="2400" dirty="0"/>
          </a:p>
          <a:p>
            <a:pPr marL="457200" lvl="1" indent="-246888">
              <a:buSzPts val="1300"/>
              <a:defRPr sz="1300"/>
            </a:pPr>
            <a:r>
              <a:rPr lang="en-US" sz="2400" dirty="0"/>
              <a:t>Education Programs</a:t>
            </a:r>
          </a:p>
          <a:p>
            <a:pPr marL="822960" lvl="2" indent="-246888">
              <a:buSzPts val="1300"/>
              <a:defRPr sz="1300"/>
            </a:pPr>
            <a:r>
              <a:rPr lang="en-US" sz="2400" dirty="0"/>
              <a:t>Participation numbers</a:t>
            </a:r>
          </a:p>
          <a:p>
            <a:pPr marL="822960" lvl="2" indent="-246888">
              <a:buSzPts val="1300"/>
              <a:defRPr sz="1300"/>
            </a:pPr>
            <a:r>
              <a:rPr lang="en-US" sz="2400" dirty="0"/>
              <a:t>Academic impact</a:t>
            </a:r>
            <a:endParaRPr sz="2400" dirty="0"/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19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FFFF"/>
                </a:solidFill>
              </a:rPr>
              <a:t>Let’s </a:t>
            </a:r>
            <a:r>
              <a:rPr lang="en-US" dirty="0">
                <a:solidFill>
                  <a:srgbClr val="FFFFFF"/>
                </a:solidFill>
              </a:rPr>
              <a:t>B</a:t>
            </a:r>
            <a:r>
              <a:rPr dirty="0">
                <a:solidFill>
                  <a:srgbClr val="FFFFFF"/>
                </a:solidFill>
              </a:rPr>
              <a:t>e </a:t>
            </a:r>
            <a:r>
              <a:rPr lang="en-US" dirty="0">
                <a:solidFill>
                  <a:srgbClr val="FEB609"/>
                </a:solidFill>
              </a:rPr>
              <a:t>I</a:t>
            </a:r>
            <a:r>
              <a:rPr dirty="0">
                <a:solidFill>
                  <a:srgbClr val="FEB609"/>
                </a:solidFill>
              </a:rPr>
              <a:t>nteractive</a:t>
            </a:r>
          </a:p>
        </p:txBody>
      </p:sp>
      <p:sp>
        <p:nvSpPr>
          <p:cNvPr id="111" name="Shape 115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indent="-342900"/>
          </a:lstStyle>
          <a:p>
            <a:r>
              <a:rPr sz="3200" dirty="0"/>
              <a:t>Ask questions of clarification any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hen NMPhil Began Our Journey."/>
          <p:cNvSpPr txBox="1">
            <a:spLocks noGrp="1"/>
          </p:cNvSpPr>
          <p:nvPr>
            <p:ph type="title"/>
          </p:nvPr>
        </p:nvSpPr>
        <p:spPr>
          <a:xfrm>
            <a:off x="922001" y="591972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Key Areas to </a:t>
            </a:r>
            <a:r>
              <a:rPr lang="en-US" dirty="0">
                <a:solidFill>
                  <a:srgbClr val="000000"/>
                </a:solidFill>
              </a:rPr>
              <a:t>Measure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5" name="Shortly after our start – but quietly…"/>
          <p:cNvSpPr txBox="1">
            <a:spLocks noGrp="1"/>
          </p:cNvSpPr>
          <p:nvPr>
            <p:ph type="body" sz="half" idx="1"/>
          </p:nvPr>
        </p:nvSpPr>
        <p:spPr>
          <a:xfrm>
            <a:off x="922000" y="1388699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/>
            <a:r>
              <a:rPr lang="en-US" dirty="0"/>
              <a:t>Our concert audiences – “key customers”</a:t>
            </a:r>
          </a:p>
          <a:p>
            <a:pPr marL="466344" lvl="1" indent="-228600"/>
            <a:r>
              <a:rPr lang="en-US" sz="1800" dirty="0"/>
              <a:t>6 Segments</a:t>
            </a:r>
          </a:p>
          <a:p>
            <a:pPr marL="466344" lvl="1" indent="-228600"/>
            <a:r>
              <a:rPr lang="en-US" sz="1800" dirty="0"/>
              <a:t>Satisfaction &amp; Dissatisfaction</a:t>
            </a:r>
          </a:p>
          <a:p>
            <a:pPr marL="228600" indent="-228600"/>
            <a:r>
              <a:rPr lang="en-US" dirty="0"/>
              <a:t>Our education programs – attendance &amp; academics &amp; behaviors</a:t>
            </a:r>
          </a:p>
          <a:p>
            <a:pPr marL="228600" indent="-228600"/>
            <a:endParaRPr lang="en-US" sz="1600" dirty="0"/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300" b="1" i="0" u="none" strike="noStrike" kern="0" cap="none" spc="0" normalizeH="0" baseline="0" noProof="0">
                <a:ln>
                  <a:noFill/>
                </a:ln>
                <a:solidFill>
                  <a:srgbClr val="FFB6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sz="1300" b="1" i="0" u="none" strike="noStrike" kern="0" cap="none" spc="0" normalizeH="0" baseline="0" noProof="0">
              <a:ln>
                <a:noFill/>
              </a:ln>
              <a:solidFill>
                <a:srgbClr val="FFB6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156593"/>
      </p:ext>
    </p:extLst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hen NMPhil Began Our Journey."/>
          <p:cNvSpPr txBox="1">
            <a:spLocks noGrp="1"/>
          </p:cNvSpPr>
          <p:nvPr>
            <p:ph type="title"/>
          </p:nvPr>
        </p:nvSpPr>
        <p:spPr>
          <a:xfrm>
            <a:off x="922001" y="591972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Key Areas to </a:t>
            </a:r>
            <a:r>
              <a:rPr lang="en-US" dirty="0">
                <a:solidFill>
                  <a:srgbClr val="000000"/>
                </a:solidFill>
              </a:rPr>
              <a:t>Measure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5" name="Shortly after our start – but quietly…"/>
          <p:cNvSpPr txBox="1">
            <a:spLocks noGrp="1"/>
          </p:cNvSpPr>
          <p:nvPr>
            <p:ph type="body" sz="half" idx="1"/>
          </p:nvPr>
        </p:nvSpPr>
        <p:spPr>
          <a:xfrm>
            <a:off x="922000" y="1388699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/>
            <a:r>
              <a:rPr lang="en-US" sz="2400" dirty="0"/>
              <a:t>Key business processes, factors</a:t>
            </a:r>
          </a:p>
          <a:p>
            <a:pPr marL="466344" lvl="1" indent="-228600"/>
            <a:r>
              <a:rPr lang="en-US" sz="1600" dirty="0"/>
              <a:t>Subscriptions</a:t>
            </a:r>
          </a:p>
          <a:p>
            <a:pPr marL="466344" lvl="1" indent="-228600"/>
            <a:r>
              <a:rPr lang="en-US" sz="1600" dirty="0"/>
              <a:t>Venue utilization</a:t>
            </a:r>
          </a:p>
          <a:p>
            <a:pPr marL="466344" lvl="1" indent="-228600"/>
            <a:r>
              <a:rPr lang="en-US" sz="1600" dirty="0"/>
              <a:t>Board effectiveness</a:t>
            </a:r>
          </a:p>
          <a:p>
            <a:pPr marL="466344" lvl="1" indent="-228600"/>
            <a:r>
              <a:rPr lang="en-US" sz="1600" dirty="0"/>
              <a:t>Suppliers</a:t>
            </a:r>
          </a:p>
          <a:p>
            <a:pPr marL="228600" indent="-228600"/>
            <a:r>
              <a:rPr lang="en-US" sz="2400" dirty="0"/>
              <a:t>Workforce – staff, musicians, volunteers</a:t>
            </a:r>
          </a:p>
          <a:p>
            <a:pPr marL="228600" indent="-228600"/>
            <a:r>
              <a:rPr lang="en-US" sz="2400" dirty="0"/>
              <a:t>Strategy Implementation 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300" b="1" i="0" u="none" strike="noStrike" kern="0" cap="none" spc="0" normalizeH="0" baseline="0" noProof="0">
                <a:ln>
                  <a:noFill/>
                </a:ln>
                <a:solidFill>
                  <a:srgbClr val="FFB6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sz="1300" b="1" i="0" u="none" strike="noStrike" kern="0" cap="none" spc="0" normalizeH="0" baseline="0" noProof="0">
              <a:ln>
                <a:noFill/>
              </a:ln>
              <a:solidFill>
                <a:srgbClr val="FFB6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700687"/>
      </p:ext>
    </p:extLst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hen NMPhil Began Our Journey."/>
          <p:cNvSpPr txBox="1">
            <a:spLocks noGrp="1"/>
          </p:cNvSpPr>
          <p:nvPr>
            <p:ph type="title"/>
          </p:nvPr>
        </p:nvSpPr>
        <p:spPr>
          <a:xfrm>
            <a:off x="922001" y="591972"/>
            <a:ext cx="6866101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8055">
              <a:defRPr sz="3528"/>
            </a:pPr>
            <a:r>
              <a:rPr lang="en-US" dirty="0"/>
              <a:t>Methods in </a:t>
            </a:r>
            <a:r>
              <a:rPr lang="en-US" dirty="0">
                <a:solidFill>
                  <a:srgbClr val="000000"/>
                </a:solidFill>
              </a:rPr>
              <a:t>Measurement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55" name="Shortly after our start – but quietly…"/>
          <p:cNvSpPr txBox="1">
            <a:spLocks noGrp="1"/>
          </p:cNvSpPr>
          <p:nvPr>
            <p:ph type="body" sz="half" idx="1"/>
          </p:nvPr>
        </p:nvSpPr>
        <p:spPr>
          <a:xfrm>
            <a:off x="922001" y="1388699"/>
            <a:ext cx="7459999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/>
            <a:r>
              <a:rPr lang="en-US" sz="2400" dirty="0"/>
              <a:t>Surveys, comprehensive data collection &amp; analysis</a:t>
            </a:r>
          </a:p>
          <a:p>
            <a:pPr marL="228600" indent="-228600"/>
            <a:r>
              <a:rPr lang="en-US" sz="2400" dirty="0"/>
              <a:t>Net Promoter Scores – best in class</a:t>
            </a:r>
          </a:p>
          <a:p>
            <a:pPr marL="228600" indent="-228600"/>
            <a:r>
              <a:rPr lang="en-US" sz="2400" dirty="0"/>
              <a:t>Best in class orchestra comparisons</a:t>
            </a:r>
          </a:p>
          <a:p>
            <a:pPr marL="228600" indent="-228600"/>
            <a:r>
              <a:rPr lang="en-US" sz="2400" dirty="0"/>
              <a:t>Local comparisons where available 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300" b="1" i="0" u="none" strike="noStrike" kern="0" cap="none" spc="0" normalizeH="0" baseline="0" noProof="0">
                <a:ln>
                  <a:noFill/>
                </a:ln>
                <a:solidFill>
                  <a:srgbClr val="FFB6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sz="1300" b="1" i="0" u="none" strike="noStrike" kern="0" cap="none" spc="0" normalizeH="0" baseline="0" noProof="0">
              <a:ln>
                <a:noFill/>
              </a:ln>
              <a:solidFill>
                <a:srgbClr val="FFB6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2729588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253"/>
          <p:cNvSpPr txBox="1">
            <a:spLocks noGrp="1"/>
          </p:cNvSpPr>
          <p:nvPr>
            <p:ph type="title"/>
          </p:nvPr>
        </p:nvSpPr>
        <p:spPr>
          <a:xfrm>
            <a:off x="813586" y="623639"/>
            <a:ext cx="7508125" cy="86922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594359">
              <a:defRPr sz="4680"/>
            </a:pPr>
            <a:r>
              <a:rPr dirty="0"/>
              <a:t>Milestones with </a:t>
            </a:r>
            <a:r>
              <a:rPr dirty="0">
                <a:solidFill>
                  <a:srgbClr val="000000"/>
                </a:solidFill>
              </a:rPr>
              <a:t>NMPEA</a:t>
            </a:r>
          </a:p>
        </p:txBody>
      </p:sp>
      <p:sp>
        <p:nvSpPr>
          <p:cNvPr id="169" name="Shape 254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23</a:t>
            </a:fld>
            <a:endParaRPr/>
          </a:p>
        </p:txBody>
      </p:sp>
      <p:sp>
        <p:nvSpPr>
          <p:cNvPr id="170" name="Shape 255"/>
          <p:cNvSpPr/>
          <p:nvPr/>
        </p:nvSpPr>
        <p:spPr>
          <a:xfrm>
            <a:off x="3012222" y="2400925"/>
            <a:ext cx="594301" cy="36901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500">
                <a:solidFill>
                  <a:srgbClr val="434343"/>
                </a:solidFill>
              </a:defRPr>
            </a:pPr>
            <a:endParaRPr/>
          </a:p>
        </p:txBody>
      </p:sp>
      <p:sp>
        <p:nvSpPr>
          <p:cNvPr id="171" name="Shape 256"/>
          <p:cNvSpPr/>
          <p:nvPr/>
        </p:nvSpPr>
        <p:spPr>
          <a:xfrm>
            <a:off x="1834020" y="1957100"/>
            <a:ext cx="924551" cy="924551"/>
          </a:xfrm>
          <a:prstGeom prst="ellipse">
            <a:avLst/>
          </a:prstGeom>
          <a:ln w="38100">
            <a:solidFill>
              <a:srgbClr val="FFB600"/>
            </a:solidFill>
          </a:ln>
        </p:spPr>
        <p:txBody>
          <a:bodyPr lIns="45719" rIns="45719" anchor="ctr"/>
          <a:lstStyle/>
          <a:p>
            <a:pPr>
              <a:defRPr sz="1500">
                <a:solidFill>
                  <a:srgbClr val="434343"/>
                </a:solidFill>
              </a:defRPr>
            </a:pPr>
            <a:endParaRPr/>
          </a:p>
        </p:txBody>
      </p:sp>
      <p:sp>
        <p:nvSpPr>
          <p:cNvPr id="172" name="Shape 257"/>
          <p:cNvSpPr txBox="1"/>
          <p:nvPr/>
        </p:nvSpPr>
        <p:spPr>
          <a:xfrm>
            <a:off x="1806631" y="2147451"/>
            <a:ext cx="962651" cy="478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 sz="1700" b="1">
                <a:solidFill>
                  <a:srgbClr val="F4B940"/>
                </a:solidFill>
              </a:defRPr>
            </a:lvl1pPr>
          </a:lstStyle>
          <a:p>
            <a:r>
              <a:rPr dirty="0"/>
              <a:t>2014</a:t>
            </a:r>
          </a:p>
        </p:txBody>
      </p:sp>
      <p:sp>
        <p:nvSpPr>
          <p:cNvPr id="173" name="Shape 258"/>
          <p:cNvSpPr txBox="1"/>
          <p:nvPr/>
        </p:nvSpPr>
        <p:spPr>
          <a:xfrm>
            <a:off x="1441747" y="2877769"/>
            <a:ext cx="1709101" cy="496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lnSpc>
                <a:spcPct val="115000"/>
              </a:lnSpc>
              <a:defRPr b="1"/>
            </a:lvl1pPr>
          </a:lstStyle>
          <a:p>
            <a:r>
              <a:rPr sz="1800" dirty="0"/>
              <a:t>Piñón</a:t>
            </a:r>
          </a:p>
        </p:txBody>
      </p:sp>
      <p:sp>
        <p:nvSpPr>
          <p:cNvPr id="174" name="Shape 259"/>
          <p:cNvSpPr txBox="1"/>
          <p:nvPr/>
        </p:nvSpPr>
        <p:spPr>
          <a:xfrm>
            <a:off x="1418795" y="3283769"/>
            <a:ext cx="1755001" cy="74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>
                <a:solidFill>
                  <a:srgbClr val="434343"/>
                </a:solidFill>
              </a:defRPr>
            </a:lvl1pPr>
          </a:lstStyle>
          <a:p>
            <a:r>
              <a:rPr sz="1600" dirty="0"/>
              <a:t>First QNM application</a:t>
            </a:r>
          </a:p>
        </p:txBody>
      </p:sp>
      <p:sp>
        <p:nvSpPr>
          <p:cNvPr id="175" name="Shape 260"/>
          <p:cNvSpPr/>
          <p:nvPr/>
        </p:nvSpPr>
        <p:spPr>
          <a:xfrm>
            <a:off x="3938957" y="1957100"/>
            <a:ext cx="924551" cy="924551"/>
          </a:xfrm>
          <a:prstGeom prst="ellipse">
            <a:avLst/>
          </a:prstGeom>
          <a:ln w="38100">
            <a:solidFill>
              <a:srgbClr val="FFB600"/>
            </a:solidFill>
          </a:ln>
        </p:spPr>
        <p:txBody>
          <a:bodyPr lIns="45719" rIns="45719" anchor="ctr"/>
          <a:lstStyle/>
          <a:p>
            <a:pPr>
              <a:defRPr sz="1500">
                <a:solidFill>
                  <a:srgbClr val="434343"/>
                </a:solidFill>
              </a:defRPr>
            </a:pPr>
            <a:endParaRPr/>
          </a:p>
        </p:txBody>
      </p:sp>
      <p:sp>
        <p:nvSpPr>
          <p:cNvPr id="176" name="Shape 261"/>
          <p:cNvSpPr txBox="1"/>
          <p:nvPr/>
        </p:nvSpPr>
        <p:spPr>
          <a:xfrm>
            <a:off x="3546684" y="2877769"/>
            <a:ext cx="1709101" cy="496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lnSpc>
                <a:spcPct val="115000"/>
              </a:lnSpc>
              <a:defRPr b="1"/>
            </a:lvl1pPr>
          </a:lstStyle>
          <a:p>
            <a:r>
              <a:rPr sz="1800"/>
              <a:t>Piñón</a:t>
            </a:r>
          </a:p>
        </p:txBody>
      </p:sp>
      <p:sp>
        <p:nvSpPr>
          <p:cNvPr id="177" name="Shape 262"/>
          <p:cNvSpPr txBox="1"/>
          <p:nvPr/>
        </p:nvSpPr>
        <p:spPr>
          <a:xfrm>
            <a:off x="3546682" y="3283769"/>
            <a:ext cx="1709101" cy="74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>
                <a:solidFill>
                  <a:srgbClr val="434343"/>
                </a:solidFill>
              </a:defRPr>
            </a:lvl1pPr>
          </a:lstStyle>
          <a:p>
            <a:r>
              <a:rPr sz="1600" dirty="0"/>
              <a:t>Second QNM application</a:t>
            </a:r>
          </a:p>
        </p:txBody>
      </p:sp>
      <p:sp>
        <p:nvSpPr>
          <p:cNvPr id="178" name="Shape 264"/>
          <p:cNvSpPr/>
          <p:nvPr/>
        </p:nvSpPr>
        <p:spPr>
          <a:xfrm>
            <a:off x="6020939" y="1957100"/>
            <a:ext cx="924552" cy="924551"/>
          </a:xfrm>
          <a:prstGeom prst="ellipse">
            <a:avLst/>
          </a:prstGeom>
          <a:ln w="38100">
            <a:solidFill>
              <a:srgbClr val="F4B940"/>
            </a:solidFill>
          </a:ln>
        </p:spPr>
        <p:txBody>
          <a:bodyPr lIns="45719" rIns="45719" anchor="ctr"/>
          <a:lstStyle/>
          <a:p>
            <a:pPr>
              <a:defRPr sz="1500">
                <a:solidFill>
                  <a:srgbClr val="434343"/>
                </a:solidFill>
              </a:defRPr>
            </a:pPr>
            <a:endParaRPr/>
          </a:p>
        </p:txBody>
      </p:sp>
      <p:sp>
        <p:nvSpPr>
          <p:cNvPr id="179" name="Shape 265"/>
          <p:cNvSpPr txBox="1"/>
          <p:nvPr/>
        </p:nvSpPr>
        <p:spPr>
          <a:xfrm>
            <a:off x="5628672" y="2877769"/>
            <a:ext cx="1709101" cy="496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lnSpc>
                <a:spcPct val="115000"/>
              </a:lnSpc>
              <a:defRPr b="1"/>
            </a:lvl1pPr>
          </a:lstStyle>
          <a:p>
            <a:r>
              <a:rPr sz="1800"/>
              <a:t>Road Runner</a:t>
            </a:r>
          </a:p>
        </p:txBody>
      </p:sp>
      <p:sp>
        <p:nvSpPr>
          <p:cNvPr id="180" name="Shape 266"/>
          <p:cNvSpPr txBox="1"/>
          <p:nvPr/>
        </p:nvSpPr>
        <p:spPr>
          <a:xfrm>
            <a:off x="5628665" y="3283766"/>
            <a:ext cx="1709101" cy="744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>
                <a:solidFill>
                  <a:srgbClr val="434343"/>
                </a:solidFill>
              </a:defRPr>
            </a:lvl1pPr>
          </a:lstStyle>
          <a:p>
            <a:r>
              <a:rPr sz="1600" dirty="0"/>
              <a:t>Third QNM application</a:t>
            </a:r>
          </a:p>
        </p:txBody>
      </p:sp>
      <p:sp>
        <p:nvSpPr>
          <p:cNvPr id="181" name="Shape 272"/>
          <p:cNvSpPr/>
          <p:nvPr/>
        </p:nvSpPr>
        <p:spPr>
          <a:xfrm>
            <a:off x="5184434" y="2400925"/>
            <a:ext cx="594301" cy="36901"/>
          </a:xfrm>
          <a:prstGeom prst="roundRect">
            <a:avLst>
              <a:gd name="adj" fmla="val 50000"/>
            </a:avLst>
          </a:prstGeom>
          <a:solidFill>
            <a:srgbClr val="F4B94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500">
                <a:solidFill>
                  <a:srgbClr val="434343"/>
                </a:solidFill>
              </a:defRPr>
            </a:pPr>
            <a:endParaRPr/>
          </a:p>
        </p:txBody>
      </p:sp>
      <p:sp>
        <p:nvSpPr>
          <p:cNvPr id="182" name="Shape 257"/>
          <p:cNvSpPr txBox="1"/>
          <p:nvPr/>
        </p:nvSpPr>
        <p:spPr>
          <a:xfrm>
            <a:off x="3919917" y="2147451"/>
            <a:ext cx="962651" cy="478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 sz="1700" b="1">
                <a:solidFill>
                  <a:srgbClr val="F4B940"/>
                </a:solidFill>
              </a:defRPr>
            </a:lvl1pPr>
          </a:lstStyle>
          <a:p>
            <a:r>
              <a:rPr dirty="0"/>
              <a:t>2016</a:t>
            </a:r>
          </a:p>
        </p:txBody>
      </p:sp>
      <p:sp>
        <p:nvSpPr>
          <p:cNvPr id="183" name="Shape 257"/>
          <p:cNvSpPr txBox="1"/>
          <p:nvPr/>
        </p:nvSpPr>
        <p:spPr>
          <a:xfrm>
            <a:off x="6001889" y="2147451"/>
            <a:ext cx="962652" cy="478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lnSpc>
                <a:spcPct val="115000"/>
              </a:lnSpc>
              <a:spcBef>
                <a:spcPts val="1600"/>
              </a:spcBef>
              <a:defRPr sz="1700" b="1">
                <a:solidFill>
                  <a:srgbClr val="F4B940"/>
                </a:solidFill>
              </a:defRPr>
            </a:lvl1pPr>
          </a:lstStyle>
          <a:p>
            <a:r>
              <a:rPr dirty="0"/>
              <a:t>2017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We…"/>
          <p:cNvSpPr txBox="1">
            <a:spLocks noGrp="1"/>
          </p:cNvSpPr>
          <p:nvPr>
            <p:ph type="title"/>
          </p:nvPr>
        </p:nvSpPr>
        <p:spPr>
          <a:xfrm>
            <a:off x="685800" y="1456341"/>
            <a:ext cx="7772400" cy="1572274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05255">
              <a:defRPr sz="4752"/>
            </a:pPr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dirty="0">
                <a:solidFill>
                  <a:srgbClr val="FEB609"/>
                </a:solidFill>
              </a:rPr>
              <a:t>Big Why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We Continue</a:t>
            </a:r>
            <a:endParaRPr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92272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he Big Why."/>
          <p:cNvSpPr txBox="1">
            <a:spLocks noGrp="1"/>
          </p:cNvSpPr>
          <p:nvPr>
            <p:ph type="title"/>
          </p:nvPr>
        </p:nvSpPr>
        <p:spPr>
          <a:xfrm>
            <a:off x="974468" y="356110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94359">
              <a:defRPr sz="4680"/>
            </a:pPr>
            <a:r>
              <a:rPr lang="en-US" dirty="0"/>
              <a:t>The </a:t>
            </a:r>
            <a:r>
              <a:rPr dirty="0">
                <a:solidFill>
                  <a:srgbClr val="000000"/>
                </a:solidFill>
              </a:rPr>
              <a:t>Why</a:t>
            </a:r>
          </a:p>
        </p:txBody>
      </p:sp>
      <p:sp>
        <p:nvSpPr>
          <p:cNvPr id="195" name="We are all proud to say we are process based…"/>
          <p:cNvSpPr txBox="1">
            <a:spLocks noGrp="1"/>
          </p:cNvSpPr>
          <p:nvPr>
            <p:ph type="body" sz="half" idx="1"/>
          </p:nvPr>
        </p:nvSpPr>
        <p:spPr>
          <a:xfrm>
            <a:off x="974468" y="1074760"/>
            <a:ext cx="6610688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2400" dirty="0"/>
              <a:t>We are all proud to say we are process based</a:t>
            </a:r>
          </a:p>
          <a:p>
            <a:r>
              <a:rPr sz="2400" dirty="0"/>
              <a:t>Extremely important to a small organization with very limited resources</a:t>
            </a:r>
          </a:p>
          <a:p>
            <a:r>
              <a:rPr sz="2400" dirty="0"/>
              <a:t>We leverage what we do, we make no mistake twice, we learn from each other</a:t>
            </a:r>
          </a:p>
          <a:p>
            <a:r>
              <a:rPr sz="2400" dirty="0"/>
              <a:t>We continue to move from being dependent on individuals to relying on our processes</a:t>
            </a:r>
          </a:p>
        </p:txBody>
      </p:sp>
      <p:sp>
        <p:nvSpPr>
          <p:cNvPr id="1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y We…"/>
          <p:cNvSpPr txBox="1">
            <a:spLocks noGrp="1"/>
          </p:cNvSpPr>
          <p:nvPr>
            <p:ph type="title"/>
          </p:nvPr>
        </p:nvSpPr>
        <p:spPr>
          <a:xfrm>
            <a:off x="685800" y="1456341"/>
            <a:ext cx="7772400" cy="15722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4752"/>
            </a:pPr>
            <a:r>
              <a:rPr lang="en-US" dirty="0">
                <a:solidFill>
                  <a:srgbClr val="FFFFFF"/>
                </a:solidFill>
              </a:rPr>
              <a:t>Plan or Continue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Your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EB609"/>
                </a:solidFill>
              </a:rPr>
              <a:t>Journey</a:t>
            </a:r>
            <a:endParaRPr dirty="0">
              <a:solidFill>
                <a:srgbClr val="FEB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10998"/>
      </p:ext>
    </p:extLst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In Small Groups."/>
          <p:cNvSpPr txBox="1">
            <a:spLocks noGrp="1"/>
          </p:cNvSpPr>
          <p:nvPr>
            <p:ph type="title"/>
          </p:nvPr>
        </p:nvSpPr>
        <p:spPr>
          <a:xfrm>
            <a:off x="922002" y="298372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94359">
              <a:defRPr sz="4680"/>
            </a:pPr>
            <a:r>
              <a:rPr dirty="0"/>
              <a:t>In </a:t>
            </a:r>
            <a:r>
              <a:rPr dirty="0">
                <a:solidFill>
                  <a:srgbClr val="000000"/>
                </a:solidFill>
              </a:rPr>
              <a:t>Small Groups</a:t>
            </a:r>
          </a:p>
        </p:txBody>
      </p:sp>
      <p:sp>
        <p:nvSpPr>
          <p:cNvPr id="199" name="Introductions – pick a reporter…"/>
          <p:cNvSpPr txBox="1">
            <a:spLocks noGrp="1"/>
          </p:cNvSpPr>
          <p:nvPr>
            <p:ph type="body" sz="half" idx="1"/>
          </p:nvPr>
        </p:nvSpPr>
        <p:spPr>
          <a:xfrm>
            <a:off x="922002" y="1088317"/>
            <a:ext cx="6878099" cy="25156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12039" indent="-208026" defTabSz="832104">
              <a:lnSpc>
                <a:spcPct val="100000"/>
              </a:lnSpc>
              <a:spcBef>
                <a:spcPts val="500"/>
              </a:spcBef>
              <a:buSzPts val="1600"/>
              <a:buAutoNum type="arabicPeriod"/>
              <a:defRPr sz="1638"/>
            </a:pPr>
            <a:r>
              <a:rPr sz="2200" dirty="0"/>
              <a:t>Introductions –</a:t>
            </a:r>
            <a:r>
              <a:rPr lang="en-US" sz="2200" dirty="0"/>
              <a:t>–</a:t>
            </a:r>
            <a:r>
              <a:rPr sz="2200" dirty="0"/>
              <a:t> pick a reporter</a:t>
            </a:r>
          </a:p>
          <a:p>
            <a:pPr marL="312039" indent="-208026" defTabSz="832104">
              <a:lnSpc>
                <a:spcPct val="100000"/>
              </a:lnSpc>
              <a:spcBef>
                <a:spcPts val="500"/>
              </a:spcBef>
              <a:buSzPts val="1600"/>
              <a:buAutoNum type="arabicPeriod"/>
              <a:defRPr sz="1638"/>
            </a:pPr>
            <a:r>
              <a:rPr sz="2200" dirty="0"/>
              <a:t>If you have “won” or are on the Journey — </a:t>
            </a:r>
            <a:r>
              <a:rPr lang="en-US" sz="2200" dirty="0"/>
              <a:t>what you do to continue</a:t>
            </a:r>
            <a:endParaRPr sz="2200" dirty="0"/>
          </a:p>
          <a:p>
            <a:pPr marL="312039" indent="-208026" defTabSz="832104">
              <a:lnSpc>
                <a:spcPct val="100000"/>
              </a:lnSpc>
              <a:spcBef>
                <a:spcPts val="500"/>
              </a:spcBef>
              <a:buSzPts val="1600"/>
              <a:buAutoNum type="arabicPeriod"/>
              <a:defRPr sz="1638"/>
            </a:pPr>
            <a:r>
              <a:rPr sz="2200" dirty="0"/>
              <a:t>If you have not — record what you would</a:t>
            </a:r>
            <a:r>
              <a:rPr lang="en-US" sz="2200" dirty="0"/>
              <a:t> </a:t>
            </a:r>
            <a:r>
              <a:rPr sz="2200" dirty="0"/>
              <a:t>like to </a:t>
            </a:r>
            <a:r>
              <a:rPr lang="en-US" sz="2200" dirty="0"/>
              <a:t>do to start your journey</a:t>
            </a:r>
            <a:endParaRPr sz="2200" dirty="0"/>
          </a:p>
          <a:p>
            <a:pPr marL="312039" indent="-208026" defTabSz="832104">
              <a:lnSpc>
                <a:spcPct val="100000"/>
              </a:lnSpc>
              <a:spcBef>
                <a:spcPts val="500"/>
              </a:spcBef>
              <a:buSzPts val="1600"/>
              <a:buAutoNum type="arabicPeriod"/>
              <a:defRPr sz="1638"/>
            </a:pPr>
            <a:r>
              <a:rPr lang="en-US" sz="2200" dirty="0"/>
              <a:t>P</a:t>
            </a:r>
            <a:r>
              <a:rPr sz="2200" dirty="0"/>
              <a:t>lan for your </a:t>
            </a:r>
            <a:r>
              <a:rPr lang="en-US" sz="2200" dirty="0"/>
              <a:t>journey</a:t>
            </a:r>
            <a:endParaRPr sz="2200" dirty="0"/>
          </a:p>
          <a:p>
            <a:pPr marL="693420" lvl="1" indent="-173355" defTabSz="832104">
              <a:spcBef>
                <a:spcPts val="500"/>
              </a:spcBef>
              <a:buSzPts val="1300"/>
              <a:buAutoNum type="alphaLcPeriod"/>
              <a:defRPr sz="1365"/>
            </a:pPr>
            <a:r>
              <a:rPr sz="1600" dirty="0"/>
              <a:t>Identify team</a:t>
            </a:r>
          </a:p>
          <a:p>
            <a:pPr marL="693420" lvl="1" indent="-173355" defTabSz="832104">
              <a:spcBef>
                <a:spcPts val="500"/>
              </a:spcBef>
              <a:buSzPts val="1300"/>
              <a:buAutoNum type="alphaLcPeriod"/>
              <a:defRPr sz="1365"/>
            </a:pPr>
            <a:r>
              <a:rPr sz="1600" dirty="0"/>
              <a:t>Develop timeline</a:t>
            </a:r>
          </a:p>
          <a:p>
            <a:pPr marL="693420" lvl="1" indent="-173355" defTabSz="832104">
              <a:spcBef>
                <a:spcPts val="500"/>
              </a:spcBef>
              <a:buSzPts val="1300"/>
              <a:buAutoNum type="alphaLcPeriod"/>
              <a:defRPr sz="1365"/>
            </a:pPr>
            <a:r>
              <a:rPr sz="1600" dirty="0"/>
              <a:t>Identify your outcomes / measures / results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27</a:t>
            </a:fld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Our message to you:"/>
          <p:cNvSpPr txBox="1">
            <a:spLocks noGrp="1"/>
          </p:cNvSpPr>
          <p:nvPr>
            <p:ph type="title"/>
          </p:nvPr>
        </p:nvSpPr>
        <p:spPr>
          <a:xfrm>
            <a:off x="922002" y="462747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94359">
              <a:defRPr sz="4680"/>
            </a:pPr>
            <a:r>
              <a:rPr dirty="0"/>
              <a:t>Our message </a:t>
            </a:r>
            <a:r>
              <a:rPr dirty="0">
                <a:solidFill>
                  <a:srgbClr val="000000"/>
                </a:solidFill>
              </a:rPr>
              <a:t>to you:</a:t>
            </a:r>
          </a:p>
        </p:txBody>
      </p:sp>
      <p:sp>
        <p:nvSpPr>
          <p:cNvPr id="203" name="NMPhil, a small arts organization, has grown and continues to grow using…"/>
          <p:cNvSpPr txBox="1">
            <a:spLocks noGrp="1"/>
          </p:cNvSpPr>
          <p:nvPr>
            <p:ph type="body" sz="half" idx="1"/>
          </p:nvPr>
        </p:nvSpPr>
        <p:spPr>
          <a:xfrm>
            <a:off x="922002" y="1388699"/>
            <a:ext cx="73000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6586" indent="0">
              <a:buNone/>
            </a:pPr>
            <a:r>
              <a:rPr lang="en-US" sz="2400" dirty="0"/>
              <a:t>If </a:t>
            </a:r>
            <a:r>
              <a:rPr sz="2400" dirty="0"/>
              <a:t>NMPhil, a small arts organization, </a:t>
            </a:r>
            <a:r>
              <a:rPr lang="en-US" sz="2400" dirty="0"/>
              <a:t>is </a:t>
            </a:r>
            <a:r>
              <a:rPr sz="2400" dirty="0"/>
              <a:t>continu</a:t>
            </a:r>
            <a:r>
              <a:rPr lang="en-US" sz="2400" dirty="0"/>
              <a:t>ing</a:t>
            </a:r>
            <a:r>
              <a:rPr sz="2400" dirty="0"/>
              <a:t> to grow </a:t>
            </a:r>
            <a:r>
              <a:rPr lang="en-US" sz="2400" dirty="0"/>
              <a:t>&amp; improve </a:t>
            </a:r>
            <a:r>
              <a:rPr sz="2400" dirty="0"/>
              <a:t>using</a:t>
            </a:r>
            <a:r>
              <a:rPr lang="en-US" sz="2400" dirty="0"/>
              <a:t> </a:t>
            </a:r>
            <a:r>
              <a:rPr sz="2400" dirty="0"/>
              <a:t>Baldrige / QNM / NMPEA</a:t>
            </a:r>
            <a:endParaRPr lang="en-US" sz="2400" dirty="0"/>
          </a:p>
          <a:p>
            <a:pPr marL="116586" indent="0">
              <a:buNone/>
            </a:pPr>
            <a:endParaRPr sz="2400" dirty="0"/>
          </a:p>
          <a:p>
            <a:pPr marL="116586" indent="0" algn="ctr">
              <a:buNone/>
            </a:pPr>
            <a:r>
              <a:rPr sz="3200" dirty="0"/>
              <a:t>So can any organization</a:t>
            </a:r>
            <a:r>
              <a:rPr lang="en-US" sz="3200" dirty="0"/>
              <a:t>!</a:t>
            </a:r>
            <a:endParaRPr sz="3200" dirty="0"/>
          </a:p>
        </p:txBody>
      </p:sp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8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Join the journey!"/>
          <p:cNvSpPr txBox="1">
            <a:spLocks noGrp="1"/>
          </p:cNvSpPr>
          <p:nvPr>
            <p:ph type="body" sz="quarter" idx="1"/>
          </p:nvPr>
        </p:nvSpPr>
        <p:spPr>
          <a:xfrm>
            <a:off x="978689" y="1739907"/>
            <a:ext cx="7186822" cy="1487117"/>
          </a:xfrm>
          <a:prstGeom prst="rect">
            <a:avLst/>
          </a:prstGeom>
        </p:spPr>
        <p:txBody>
          <a:bodyPr>
            <a:normAutofit/>
          </a:bodyPr>
          <a:lstStyle>
            <a:lvl1pPr indent="0">
              <a:buClrTx/>
              <a:buFontTx/>
              <a:defRPr sz="5700"/>
            </a:lvl1pPr>
          </a:lstStyle>
          <a:p>
            <a:r>
              <a:rPr dirty="0"/>
              <a:t>Join the </a:t>
            </a:r>
            <a:r>
              <a:rPr lang="en-US" dirty="0"/>
              <a:t>J</a:t>
            </a:r>
            <a:r>
              <a:rPr dirty="0"/>
              <a:t>ourney!</a:t>
            </a:r>
          </a:p>
        </p:txBody>
      </p:sp>
      <p:sp>
        <p:nvSpPr>
          <p:cNvPr id="2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9217" y="4674557"/>
            <a:ext cx="370068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rgbClr val="FEB609"/>
                </a:solidFill>
              </a:rPr>
              <a:pPr/>
              <a:t>29</a:t>
            </a:fld>
            <a:endParaRPr dirty="0">
              <a:solidFill>
                <a:srgbClr val="FEB60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01"/>
          <p:cNvSpPr txBox="1">
            <a:spLocks noGrp="1"/>
          </p:cNvSpPr>
          <p:nvPr>
            <p:ph type="title"/>
          </p:nvPr>
        </p:nvSpPr>
        <p:spPr>
          <a:xfrm>
            <a:off x="922002" y="692994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05255">
              <a:defRPr sz="3168">
                <a:solidFill>
                  <a:srgbClr val="000000"/>
                </a:solidFill>
              </a:defRPr>
            </a:pPr>
            <a:r>
              <a:rPr dirty="0">
                <a:solidFill>
                  <a:srgbClr val="F4B940"/>
                </a:solidFill>
              </a:rPr>
              <a:t>At the </a:t>
            </a:r>
            <a:r>
              <a:rPr lang="en-US" dirty="0">
                <a:solidFill>
                  <a:srgbClr val="F4B940"/>
                </a:solidFill>
              </a:rPr>
              <a:t>E</a:t>
            </a:r>
            <a:r>
              <a:rPr dirty="0">
                <a:solidFill>
                  <a:srgbClr val="F4B940"/>
                </a:solidFill>
              </a:rPr>
              <a:t>nd of </a:t>
            </a:r>
            <a:r>
              <a:rPr lang="en-US" dirty="0">
                <a:solidFill>
                  <a:srgbClr val="F4B940"/>
                </a:solidFill>
              </a:rPr>
              <a:t>t</a:t>
            </a:r>
            <a:r>
              <a:rPr dirty="0">
                <a:solidFill>
                  <a:srgbClr val="F4B940"/>
                </a:solidFill>
              </a:rPr>
              <a:t>his </a:t>
            </a:r>
            <a:r>
              <a:rPr lang="en-US" dirty="0">
                <a:solidFill>
                  <a:srgbClr val="F4B940"/>
                </a:solidFill>
              </a:rPr>
              <a:t>S</a:t>
            </a:r>
            <a:r>
              <a:rPr dirty="0">
                <a:solidFill>
                  <a:srgbClr val="F4B940"/>
                </a:solidFill>
              </a:rPr>
              <a:t>ession</a:t>
            </a:r>
            <a:r>
              <a:rPr dirty="0">
                <a:solidFill>
                  <a:srgbClr val="F2C1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Y</a:t>
            </a:r>
            <a:r>
              <a:rPr dirty="0"/>
              <a:t>ou </a:t>
            </a:r>
            <a:r>
              <a:rPr lang="en-US" dirty="0"/>
              <a:t>W</a:t>
            </a:r>
            <a:r>
              <a:rPr dirty="0"/>
              <a:t>ill:</a:t>
            </a:r>
          </a:p>
        </p:txBody>
      </p:sp>
      <p:sp>
        <p:nvSpPr>
          <p:cNvPr id="115" name="Shape 102"/>
          <p:cNvSpPr txBox="1">
            <a:spLocks noGrp="1"/>
          </p:cNvSpPr>
          <p:nvPr>
            <p:ph type="body" sz="half" idx="1"/>
          </p:nvPr>
        </p:nvSpPr>
        <p:spPr>
          <a:xfrm>
            <a:off x="922002" y="1570162"/>
            <a:ext cx="6866101" cy="23661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/>
            <a:r>
              <a:rPr sz="2000" b="1" dirty="0">
                <a:solidFill>
                  <a:srgbClr val="F4B940"/>
                </a:solidFill>
              </a:rPr>
              <a:t>Learn</a:t>
            </a:r>
            <a:r>
              <a:rPr sz="2000" dirty="0"/>
              <a:t> </a:t>
            </a:r>
            <a:r>
              <a:rPr lang="en-US" sz="2000" dirty="0"/>
              <a:t>why we continue &amp; what we do to continue</a:t>
            </a:r>
          </a:p>
          <a:p>
            <a:pPr marL="285750"/>
            <a:r>
              <a:rPr lang="en-US" sz="2000" b="1" dirty="0">
                <a:solidFill>
                  <a:srgbClr val="F4B940"/>
                </a:solidFill>
              </a:rPr>
              <a:t>See</a:t>
            </a:r>
            <a:r>
              <a:rPr sz="2000" b="1" dirty="0">
                <a:solidFill>
                  <a:srgbClr val="F4B940"/>
                </a:solidFill>
              </a:rPr>
              <a:t> </a:t>
            </a:r>
            <a:r>
              <a:rPr lang="en-US" sz="2000" dirty="0"/>
              <a:t>how we reinforce the journey</a:t>
            </a:r>
            <a:endParaRPr sz="2000" dirty="0"/>
          </a:p>
          <a:p>
            <a:pPr marL="285750"/>
            <a:r>
              <a:rPr lang="en-US" sz="2000" b="1" dirty="0">
                <a:solidFill>
                  <a:srgbClr val="F4B940"/>
                </a:solidFill>
              </a:rPr>
              <a:t>Discover</a:t>
            </a:r>
            <a:r>
              <a:rPr lang="en-US" sz="2000" dirty="0"/>
              <a:t> how we measure progress</a:t>
            </a:r>
          </a:p>
          <a:p>
            <a:pPr marL="285750"/>
            <a:r>
              <a:rPr lang="en-US" b="1" dirty="0">
                <a:solidFill>
                  <a:srgbClr val="F4B940"/>
                </a:solidFill>
              </a:rPr>
              <a:t>Identify </a:t>
            </a:r>
            <a:r>
              <a:rPr lang="en-US" dirty="0"/>
              <a:t>your own reasons to achieve excellence</a:t>
            </a:r>
            <a:endParaRPr sz="2000" dirty="0"/>
          </a:p>
        </p:txBody>
      </p:sp>
      <p:sp>
        <p:nvSpPr>
          <p:cNvPr id="116" name="Shape 103"/>
          <p:cNvSpPr txBox="1">
            <a:spLocks noGrp="1"/>
          </p:cNvSpPr>
          <p:nvPr>
            <p:ph type="sldNum" sz="quarter" idx="2"/>
          </p:nvPr>
        </p:nvSpPr>
        <p:spPr>
          <a:xfrm>
            <a:off x="87355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389929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4"/>
          <p:cNvSpPr txBox="1">
            <a:spLocks noGrp="1"/>
          </p:cNvSpPr>
          <p:nvPr>
            <p:ph type="title"/>
          </p:nvPr>
        </p:nvSpPr>
        <p:spPr>
          <a:xfrm>
            <a:off x="685800" y="1494441"/>
            <a:ext cx="7772400" cy="170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>
                <a:solidFill>
                  <a:srgbClr val="FFFFFF"/>
                </a:solidFill>
              </a:rPr>
              <a:t>Who is the</a:t>
            </a:r>
            <a:br>
              <a:rPr lang="en-US" dirty="0"/>
            </a:br>
            <a:r>
              <a:rPr dirty="0"/>
              <a:t>NMPhil?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35"/>
          <p:cNvSpPr txBox="1">
            <a:spLocks noGrp="1"/>
          </p:cNvSpPr>
          <p:nvPr>
            <p:ph type="title"/>
          </p:nvPr>
        </p:nvSpPr>
        <p:spPr>
          <a:xfrm>
            <a:off x="861042" y="891448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94359">
              <a:defRPr sz="4680"/>
            </a:lvl1pPr>
          </a:lstStyle>
          <a:p>
            <a:r>
              <a:rPr lang="en-US" dirty="0"/>
              <a:t>Vis</a:t>
            </a:r>
            <a:r>
              <a:rPr dirty="0"/>
              <a:t>io</a:t>
            </a:r>
            <a:r>
              <a:rPr lang="en-US" dirty="0"/>
              <a:t>n</a:t>
            </a:r>
            <a:endParaRPr dirty="0"/>
          </a:p>
        </p:txBody>
      </p:sp>
      <p:sp>
        <p:nvSpPr>
          <p:cNvPr id="120" name="Shape 134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400"/>
            </a:lvl1pPr>
          </a:lstStyle>
          <a:p>
            <a:r>
              <a:rPr lang="en-US" sz="2400" dirty="0"/>
              <a:t>As a world-class orchestra, the New Mexico Philharmonic aspires to increase the economic and cultural vitality of the state and gain national and international recognition for its excellence.</a:t>
            </a:r>
            <a:endParaRPr sz="2400" dirty="0"/>
          </a:p>
        </p:txBody>
      </p:sp>
      <p:sp>
        <p:nvSpPr>
          <p:cNvPr id="123" name="Shape 137"/>
          <p:cNvSpPr txBox="1">
            <a:spLocks noGrp="1"/>
          </p:cNvSpPr>
          <p:nvPr>
            <p:ph type="sldNum" sz="quarter" idx="2"/>
          </p:nvPr>
        </p:nvSpPr>
        <p:spPr>
          <a:xfrm>
            <a:off x="87355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94359">
              <a:defRPr sz="4680"/>
            </a:lvl1pPr>
          </a:lstStyle>
          <a:p>
            <a:r>
              <a:rPr dirty="0"/>
              <a:t>Missio</a:t>
            </a:r>
            <a:r>
              <a:rPr lang="en-US" dirty="0"/>
              <a:t>n</a:t>
            </a:r>
            <a:endParaRPr dirty="0"/>
          </a:p>
        </p:txBody>
      </p:sp>
      <p:sp>
        <p:nvSpPr>
          <p:cNvPr id="120" name="Shape 134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400"/>
            </a:lvl1pPr>
          </a:lstStyle>
          <a:p>
            <a:r>
              <a:rPr sz="2000" dirty="0"/>
              <a:t>The New Mexico Philharmonic </a:t>
            </a:r>
            <a:r>
              <a:rPr lang="en-US" sz="2000" dirty="0"/>
              <a:t>enriches lives by providing excellent music, community engagement, and educational opportunities.</a:t>
            </a:r>
            <a:endParaRPr sz="2000" dirty="0"/>
          </a:p>
        </p:txBody>
      </p:sp>
      <p:sp>
        <p:nvSpPr>
          <p:cNvPr id="123" name="Shape 137"/>
          <p:cNvSpPr txBox="1">
            <a:spLocks noGrp="1"/>
          </p:cNvSpPr>
          <p:nvPr>
            <p:ph type="sldNum" sz="quarter" idx="2"/>
          </p:nvPr>
        </p:nvSpPr>
        <p:spPr>
          <a:xfrm>
            <a:off x="87355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4990393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35"/>
          <p:cNvSpPr txBox="1">
            <a:spLocks noGrp="1"/>
          </p:cNvSpPr>
          <p:nvPr>
            <p:ph type="title"/>
          </p:nvPr>
        </p:nvSpPr>
        <p:spPr>
          <a:xfrm>
            <a:off x="922002" y="681913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94359">
              <a:defRPr sz="4680"/>
            </a:lvl1pPr>
          </a:lstStyle>
          <a:p>
            <a:r>
              <a:rPr lang="en-US" dirty="0"/>
              <a:t>Our </a:t>
            </a:r>
            <a:r>
              <a:rPr dirty="0"/>
              <a:t>Values</a:t>
            </a:r>
          </a:p>
        </p:txBody>
      </p:sp>
      <p:sp>
        <p:nvSpPr>
          <p:cNvPr id="120" name="Shape 134"/>
          <p:cNvSpPr txBox="1">
            <a:spLocks noGrp="1"/>
          </p:cNvSpPr>
          <p:nvPr>
            <p:ph type="body" sz="half" idx="1"/>
          </p:nvPr>
        </p:nvSpPr>
        <p:spPr>
          <a:xfrm>
            <a:off x="922001" y="1543999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400"/>
            </a:lvl1pPr>
          </a:lstStyle>
          <a:p>
            <a:pPr>
              <a:defRPr sz="1400"/>
            </a:pPr>
            <a:r>
              <a:rPr lang="en-US" sz="2400" b="1" dirty="0">
                <a:solidFill>
                  <a:srgbClr val="F4B940"/>
                </a:solidFill>
              </a:rPr>
              <a:t>Excellence</a:t>
            </a:r>
            <a:r>
              <a:rPr lang="en-US" sz="2400" dirty="0"/>
              <a:t> in all our practices</a:t>
            </a:r>
          </a:p>
          <a:p>
            <a:pPr>
              <a:defRPr sz="1400"/>
            </a:pPr>
            <a:r>
              <a:rPr lang="en-US" sz="2400" b="1" dirty="0">
                <a:solidFill>
                  <a:srgbClr val="F4B940"/>
                </a:solidFill>
              </a:rPr>
              <a:t>Responsibility</a:t>
            </a:r>
            <a:r>
              <a:rPr lang="en-US" sz="2400" dirty="0"/>
              <a:t> in all our actions</a:t>
            </a:r>
          </a:p>
          <a:p>
            <a:pPr>
              <a:defRPr sz="1400"/>
            </a:pPr>
            <a:r>
              <a:rPr lang="en-US" sz="2400" b="1" dirty="0">
                <a:solidFill>
                  <a:srgbClr val="F4B940"/>
                </a:solidFill>
              </a:rPr>
              <a:t>Service</a:t>
            </a:r>
            <a:r>
              <a:rPr lang="en-US" sz="2400" dirty="0"/>
              <a:t> to all our communities </a:t>
            </a:r>
          </a:p>
          <a:p>
            <a:pPr>
              <a:defRPr sz="1400"/>
            </a:pPr>
            <a:r>
              <a:rPr lang="en-US" sz="2400" b="1" dirty="0">
                <a:solidFill>
                  <a:srgbClr val="FEB609"/>
                </a:solidFill>
              </a:rPr>
              <a:t>Centered</a:t>
            </a:r>
            <a:r>
              <a:rPr lang="en-US" sz="2400" dirty="0"/>
              <a:t> around our musicians and our patrons</a:t>
            </a:r>
          </a:p>
        </p:txBody>
      </p:sp>
      <p:sp>
        <p:nvSpPr>
          <p:cNvPr id="123" name="Shape 137"/>
          <p:cNvSpPr txBox="1">
            <a:spLocks noGrp="1"/>
          </p:cNvSpPr>
          <p:nvPr>
            <p:ph type="sldNum" sz="quarter" idx="2"/>
          </p:nvPr>
        </p:nvSpPr>
        <p:spPr>
          <a:xfrm>
            <a:off x="87355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43661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204643-9582-4AA3-9401-3C38D6CD1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30326"/>
            <a:ext cx="899922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57FA9C-6D2D-4AEA-A86B-5BA14E07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2866"/>
            <a:ext cx="8229600" cy="333489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Heart of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4B940"/>
                </a:solidFill>
              </a:rPr>
              <a:t>the NMPhil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419694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35"/>
          <p:cNvSpPr txBox="1">
            <a:spLocks noGrp="1"/>
          </p:cNvSpPr>
          <p:nvPr>
            <p:ph type="title"/>
          </p:nvPr>
        </p:nvSpPr>
        <p:spPr>
          <a:xfrm>
            <a:off x="922002" y="623762"/>
            <a:ext cx="6866101" cy="857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94359">
              <a:defRPr sz="4680"/>
            </a:pPr>
            <a:r>
              <a:rPr dirty="0">
                <a:solidFill>
                  <a:srgbClr val="000000"/>
                </a:solidFill>
              </a:rPr>
              <a:t>NMPhil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Details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30" name="Shape 134"/>
          <p:cNvSpPr txBox="1">
            <a:spLocks noGrp="1"/>
          </p:cNvSpPr>
          <p:nvPr>
            <p:ph type="body" sz="half" idx="1"/>
          </p:nvPr>
        </p:nvSpPr>
        <p:spPr>
          <a:xfrm>
            <a:off x="922001" y="1481163"/>
            <a:ext cx="6866101" cy="23661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New Mexico’s major professional orchestra</a:t>
            </a:r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7</a:t>
            </a:r>
            <a:r>
              <a:rPr lang="en-US" sz="2000" dirty="0"/>
              <a:t>5</a:t>
            </a:r>
            <a:r>
              <a:rPr sz="2000" dirty="0"/>
              <a:t> professional, conservatory-trained musicians</a:t>
            </a:r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6 full-time staff</a:t>
            </a:r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60 guild members </a:t>
            </a:r>
            <a:endParaRPr lang="en-US" sz="2000" dirty="0"/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501c3</a:t>
            </a:r>
            <a:r>
              <a:rPr lang="en-US" dirty="0"/>
              <a:t> </a:t>
            </a:r>
            <a:r>
              <a:rPr lang="en-US" sz="2000" dirty="0"/>
              <a:t>— </a:t>
            </a:r>
            <a:r>
              <a:rPr sz="2000" dirty="0"/>
              <a:t>new in May 2011</a:t>
            </a:r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First concert December 2011</a:t>
            </a:r>
          </a:p>
          <a:p>
            <a:pPr marL="374072" indent="-374072">
              <a:buClr>
                <a:srgbClr val="F4B940"/>
              </a:buClr>
              <a:buSzPct val="100000"/>
              <a:buFontTx/>
              <a:defRPr sz="1800"/>
            </a:pPr>
            <a:r>
              <a:rPr sz="2000" dirty="0"/>
              <a:t>Now in our </a:t>
            </a:r>
            <a:r>
              <a:rPr lang="en-US" sz="2000" dirty="0"/>
              <a:t>11</a:t>
            </a:r>
            <a:r>
              <a:rPr lang="en-US" sz="2000" baseline="30000" dirty="0"/>
              <a:t>th</a:t>
            </a:r>
            <a:r>
              <a:rPr lang="en-US" sz="2000" dirty="0"/>
              <a:t> year and </a:t>
            </a:r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sz="2000" dirty="0"/>
              <a:t>season</a:t>
            </a:r>
          </a:p>
        </p:txBody>
      </p:sp>
      <p:sp>
        <p:nvSpPr>
          <p:cNvPr id="131" name="Shape 137"/>
          <p:cNvSpPr txBox="1">
            <a:spLocks noGrp="1"/>
          </p:cNvSpPr>
          <p:nvPr>
            <p:ph type="sldNum" sz="quarter" idx="2"/>
          </p:nvPr>
        </p:nvSpPr>
        <p:spPr>
          <a:xfrm>
            <a:off x="8735577" y="4674557"/>
            <a:ext cx="277351" cy="3846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9</a:t>
            </a:fld>
            <a:endParaRPr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nmphil-qnm">
  <a:themeElements>
    <a:clrScheme name="Olivia template">
      <a:dk1>
        <a:srgbClr val="000000"/>
      </a:dk1>
      <a:lt1>
        <a:srgbClr val="FFB600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Olivia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livia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livia template">
  <a:themeElements>
    <a:clrScheme name="Olivia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Olivia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livia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736</Words>
  <Application>Microsoft Office PowerPoint</Application>
  <PresentationFormat>On-screen Show (16:9)</PresentationFormat>
  <Paragraphs>141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Raleway Light</vt:lpstr>
      <vt:lpstr>nmphil-qnm</vt:lpstr>
      <vt:lpstr>Continuing the Journey</vt:lpstr>
      <vt:lpstr>Let’s Be Interactive</vt:lpstr>
      <vt:lpstr>At the End of this Session You Will:</vt:lpstr>
      <vt:lpstr>Who is the NMPhil?</vt:lpstr>
      <vt:lpstr>Vision</vt:lpstr>
      <vt:lpstr>Mission</vt:lpstr>
      <vt:lpstr>Our Values</vt:lpstr>
      <vt:lpstr>The Heart of the NMPhil</vt:lpstr>
      <vt:lpstr>NMPhil Details</vt:lpstr>
      <vt:lpstr>$2,300,000 Budget</vt:lpstr>
      <vt:lpstr>PowerPoint Presentation</vt:lpstr>
      <vt:lpstr>Why  Continuing the Journey  is important to us</vt:lpstr>
      <vt:lpstr>We Continue the Journey because:</vt:lpstr>
      <vt:lpstr>What We Do To Continue </vt:lpstr>
      <vt:lpstr>How NMPhil  Reinforces the Journey</vt:lpstr>
      <vt:lpstr> Reinforcing Journey</vt:lpstr>
      <vt:lpstr>With Stakeholders  </vt:lpstr>
      <vt:lpstr>How NMPhil  Measure our Progress</vt:lpstr>
      <vt:lpstr>Tracking Results</vt:lpstr>
      <vt:lpstr>Key Areas to Measure</vt:lpstr>
      <vt:lpstr>Key Areas to Measure</vt:lpstr>
      <vt:lpstr>Methods in Measurement </vt:lpstr>
      <vt:lpstr>Milestones with NMPEA</vt:lpstr>
      <vt:lpstr>The Big Why We Continue</vt:lpstr>
      <vt:lpstr>The Why</vt:lpstr>
      <vt:lpstr>Plan or Continue  Your Journey</vt:lpstr>
      <vt:lpstr>In Small Groups</vt:lpstr>
      <vt:lpstr>Our message to you:</vt:lpstr>
      <vt:lpstr>PowerPoint Presentation</vt:lpstr>
      <vt:lpstr>Thank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to  Excellence</dc:title>
  <dc:creator>Marian Tanau</dc:creator>
  <cp:lastModifiedBy>Maureen Baca</cp:lastModifiedBy>
  <cp:revision>63</cp:revision>
  <dcterms:created xsi:type="dcterms:W3CDTF">2018-03-17T23:28:43Z</dcterms:created>
  <dcterms:modified xsi:type="dcterms:W3CDTF">2022-01-12T18:32:48Z</dcterms:modified>
</cp:coreProperties>
</file>